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>
              <a:alpha val="100000"/>
            </a:srgbClr>
          </p15:clr>
        </p15:guide>
        <p15:guide id="2" pos="440">
          <p15:clr>
            <a:srgbClr val="A4A3A4">
              <a:alpha val="100000"/>
            </a:srgbClr>
          </p15:clr>
        </p15:guide>
        <p15:guide id="3" pos="7264">
          <p15:clr>
            <a:srgbClr val="A4A3A4">
              <a:alpha val="100000"/>
            </a:srgbClr>
          </p15:clr>
        </p15:guide>
        <p15:guide id="4">
          <p15:clr>
            <a:srgbClr val="A4A3A4">
              <a:alpha val="100000"/>
            </a:srgbClr>
          </p15:clr>
        </p15:guide>
        <p15:guide id="5" orient="horz" pos="2180">
          <p15:clr>
            <a:srgbClr val="A4A3A4">
              <a:alpha val="100000"/>
            </a:srgbClr>
          </p15:clr>
        </p15:guide>
        <p15:guide id="6" orient="horz" pos="436">
          <p15:clr>
            <a:srgbClr val="A4A3A4">
              <a:alpha val="100000"/>
            </a:srgbClr>
          </p15:clr>
        </p15:guide>
        <p15:guide id="7" orient="horz" pos="3884">
          <p15:clr>
            <a:srgbClr val="A4A3A4">
              <a:alpha val="100000"/>
            </a:srgbClr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>
        <p:guide pos="3840"/>
        <p:guide pos="440"/>
        <p:guide pos="7264"/>
        <p:guide/>
        <p:guide orient="horz" pos="2180"/>
        <p:guide orient="horz" pos="436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ctrTitle" idx="2147483647" hasCustomPrompt="1"/>
          </p:nvPr>
        </p:nvSpPr>
        <p:spPr>
          <a:xfrm>
            <a:off x="571500" y="2658731"/>
            <a:ext cx="4608954" cy="1006429"/>
          </a:xfrm>
        </p:spPr>
        <p:txBody>
          <a:bodyPr wrap="none" anchor="t">
            <a:spAutoFit/>
          </a:bodyPr>
          <a:lstStyle>
            <a:lvl1pPr algn="l">
              <a:defRPr sz="6600" b="1" i="0" spc="3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主标题样式</a:t>
            </a:r>
            <a:endParaRPr/>
          </a:p>
        </p:txBody>
      </p:sp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500" y="3908901"/>
            <a:ext cx="2377574" cy="313932"/>
          </a:xfrm>
        </p:spPr>
        <p:txBody>
          <a:bodyPr vert="horz" wrap="none" lIns="91440" tIns="45720" rIns="91440" bIns="45720" rtlCol="0">
            <a:spAutoFit/>
          </a:bodyPr>
          <a:lstStyle>
            <a:lvl1pPr>
              <a:defRPr kumimoji="1" lang="zh-CN" altLang="en-US" sz="1600" spc="300" dirty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kumimoji="1" lang="zh-CN" altLang="en-US" dirty="0"/>
              <a:t>点击编辑副标题样式</a:t>
            </a:r>
            <a:endParaRPr/>
          </a:p>
        </p:txBody>
      </p:sp>
      <p:sp>
        <p:nvSpPr>
          <p:cNvPr id="5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1849635"/>
            <a:ext cx="3454792" cy="757130"/>
          </a:xfrm>
        </p:spPr>
        <p:txBody>
          <a:bodyPr wrap="none" anchor="b">
            <a:spAutoFit/>
          </a:bodyPr>
          <a:lstStyle>
            <a:lvl1pPr marL="0" indent="0">
              <a:buNone/>
              <a:defRPr sz="4800" b="0" i="0" spc="3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主标题样式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bg>
      <p:bgPr>
        <a:gradFill>
          <a:gsLst>
            <a:gs pos="85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-1"/>
            <a:ext cx="12192000" cy="6858000"/>
          </a:xfrm>
          <a:prstGeom prst="rect">
            <a:avLst/>
          </a:prstGeom>
        </p:spPr>
      </p:pic>
      <p:sp>
        <p:nvSpPr>
          <p:cNvPr id="19" name="矩形 6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bg1"/>
              </a:gs>
              <a:gs pos="7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2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2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 idx="2147483647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/>
          </a:p>
        </p:txBody>
      </p:sp>
      <p:sp>
        <p:nvSpPr>
          <p:cNvPr id="3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8950-B778-354B-9DD9-533C0A0C7F06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3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5F5A-ED15-1745-BDEC-B6FFB76270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rmag5z4xstrt3qh7pqi4i7zhz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 idx="2147483647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/>
          </a:p>
          <a:p>
            <a:pPr lvl="1"/>
            <a:r>
              <a:rPr kumimoji="1" lang="zh-CN" altLang="en-US" dirty="0"/>
              <a:t>二级</a:t>
            </a:r>
            <a:endParaRPr/>
          </a:p>
          <a:p>
            <a:pPr lvl="2"/>
            <a:r>
              <a:rPr kumimoji="1" lang="zh-CN" altLang="en-US" dirty="0"/>
              <a:t>三级</a:t>
            </a:r>
            <a:endParaRPr/>
          </a:p>
          <a:p>
            <a:pPr lvl="3"/>
            <a:r>
              <a:rPr kumimoji="1" lang="zh-CN" altLang="en-US" dirty="0"/>
              <a:t>四级</a:t>
            </a:r>
            <a:endParaRPr/>
          </a:p>
          <a:p>
            <a:pPr lvl="4"/>
            <a:r>
              <a:rPr kumimoji="1" lang="zh-CN" altLang="en-US" dirty="0"/>
              <a:t>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0281522-3AB1-3541-90AB-7A631F5C75F8}" type="datetimeFigureOut">
              <a:rPr kumimoji="1" lang="zh-CN" altLang="en-US" smtClean="0"/>
              <a:t>2025/6/7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19F402A-E1A9-C741-9EEF-1CF72A8557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1"/>
        </a:spcBef>
        <a:buNone/>
        <a:defRPr sz="4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 descr="{&quot;isTemplate&quot;:true,&quot;type&quot;:0,&quot;continueWritingContext&quot;:{&quot;outline&quot;:&quot;# 概要设计汇报\n## 1\\. 系统框架设计\n### 1.1 体系结构\n### 1.2 系统架构\n## 2\\. 技术框架设计\n### 2.1 概述\n### 2.2 移动端\n### 2.3 网页端\n2.4 后端\n## 3\\. 功能框架设计\n## 4\\. 数据设计\n## 5\\. 界面设计\n### 5.1 学生端\n### 5.2 教师端\n### 5.3 管理员端\n&quot;,&quot;templateId&quot;:&quot;y8ynejiubtgsbkj3uok9ey57fh&quot;,&quot;conversationId&quot;:&quot;29e2a854-970a-49f5-9a84-19cbda95a1bb&quot;,&quot;messageId&quot;:&quot;a438fc1f617947889d3736e457a59dff&quot;,&quot;enableImageGeneration&quot;:false}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3" name="组合 21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4" name="椭圆 4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" name="椭圆 4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" name="椭圆 4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7" name="椭圆 4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8" name="椭圆 4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9" name="椭圆 4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0" name="椭圆 5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1" name="椭圆 5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2" name="椭圆 5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3" name="椭圆 5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4" name="组合 22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5" name="椭圆 3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" name="椭圆 3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" name="椭圆 3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" name="椭圆 3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9" name="椭圆 3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0" name="椭圆 3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1" name="椭圆 4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" name="椭圆 4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" name="椭圆 4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" name="椭圆 4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5" name="组合 23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6" name="椭圆 2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7" name="椭圆 2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" name="椭圆 2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" name="椭圆 2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" name="椭圆 2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" name="椭圆 2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2" name="椭圆 3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3" name="椭圆 3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4" name="椭圆 3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5" name="椭圆 3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36" name="文本框 63"/>
          <p:cNvSpPr txBox="1"/>
          <p:nvPr/>
        </p:nvSpPr>
        <p:spPr>
          <a:xfrm>
            <a:off x="772928" y="3780839"/>
            <a:ext cx="7334098" cy="49734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lvl="0" indent="0" algn="r" defTabSz="914400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1" u="none" strike="noStrike" spc="0" baseline="0">
                <a:ln w="19050">
                  <a:noFill/>
                </a:ln>
                <a:solidFill>
                  <a:schemeClr val="accent3">
                    <a:lumMod val="75000"/>
                    <a:alpha val="100000"/>
                  </a:schemeClr>
                </a:solidFill>
                <a:effectLst/>
                <a:latin typeface="Arial Black"/>
                <a:ea typeface="微软雅黑"/>
                <a:cs typeface="Arial Black"/>
              </a:rPr>
              <a:t>——卓越工程综合训练 </a:t>
            </a:r>
            <a:endParaRPr/>
          </a:p>
        </p:txBody>
      </p:sp>
      <p:grpSp>
        <p:nvGrpSpPr>
          <p:cNvPr id="37" name="组合 64"/>
          <p:cNvGrpSpPr/>
          <p:nvPr/>
        </p:nvGrpSpPr>
        <p:grpSpPr>
          <a:xfrm>
            <a:off x="2046331" y="1766835"/>
            <a:ext cx="1387196" cy="1387196"/>
            <a:chOff x="2812254" y="402302"/>
            <a:chExt cx="2090932" cy="2090932"/>
          </a:xfrm>
        </p:grpSpPr>
        <p:sp>
          <p:nvSpPr>
            <p:cNvPr id="38" name="缺角矩形 65"/>
            <p:cNvSpPr/>
            <p:nvPr/>
          </p:nvSpPr>
          <p:spPr>
            <a:xfrm>
              <a:off x="3933417" y="506992"/>
              <a:ext cx="740370" cy="740370"/>
            </a:xfrm>
            <a:prstGeom prst="plaque">
              <a:avLst>
                <a:gd name="adj" fmla="val 50000"/>
              </a:avLst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黑体 CN Medium"/>
                <a:cs typeface="+mn-cs"/>
              </a:endParaRPr>
            </a:p>
          </p:txBody>
        </p:sp>
        <p:sp>
          <p:nvSpPr>
            <p:cNvPr id="39" name="椭圆 66"/>
            <p:cNvSpPr/>
            <p:nvPr/>
          </p:nvSpPr>
          <p:spPr>
            <a:xfrm>
              <a:off x="2812254" y="402302"/>
              <a:ext cx="2090932" cy="2090932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39000">
                    <a:srgbClr val="00CCFF"/>
                  </a:gs>
                  <a:gs pos="75000">
                    <a:sysClr val="window" lastClr="FFFFFF">
                      <a:alpha val="0"/>
                    </a:sysClr>
                  </a:gs>
                </a:gsLst>
                <a:lin ang="16200000" scaled="0"/>
              </a:gradFill>
              <a:prstDash val="solid"/>
              <a:miter lim="800000"/>
            </a:ln>
            <a:effectLst/>
            <a:scene3d>
              <a:camera prst="perspectiveRelaxed" fov="4800000">
                <a:rot lat="17400000" lon="300000" rev="1500000"/>
              </a:camera>
              <a:lightRig rig="threePt" dir="t"/>
            </a:scene3d>
            <a:sp3d prstMaterial="softEdge"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OPPOSans R"/>
                <a:cs typeface="+mn-cs"/>
              </a:endParaRPr>
            </a:p>
          </p:txBody>
        </p:sp>
      </p:grpSp>
      <p:sp>
        <p:nvSpPr>
          <p:cNvPr id="40" name="矩形: 圆角 69"/>
          <p:cNvSpPr/>
          <p:nvPr/>
        </p:nvSpPr>
        <p:spPr>
          <a:xfrm>
            <a:off x="722076" y="5712077"/>
            <a:ext cx="1739770" cy="43278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第</a:t>
            </a:r>
            <a:r>
              <a:rPr lang="en-US" altLang="zh-CN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X</a:t>
            </a:r>
            <a:r>
              <a:rPr lang="en-US" sz="1400" b="1" dirty="0" err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组</a:t>
            </a:r>
            <a:endParaRPr dirty="0"/>
          </a:p>
        </p:txBody>
      </p:sp>
      <p:sp>
        <p:nvSpPr>
          <p:cNvPr id="41" name="矩形: 圆角 69"/>
          <p:cNvSpPr/>
          <p:nvPr/>
        </p:nvSpPr>
        <p:spPr>
          <a:xfrm>
            <a:off x="2914291" y="5705731"/>
            <a:ext cx="2407985" cy="445476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>
                  <a:alpha val="100000"/>
                </a:schemeClr>
              </a:gs>
              <a:gs pos="89000">
                <a:schemeClr val="accent1">
                  <a:alpha val="10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0" algn="ctr" rotWithShape="0">
              <a:srgbClr val="00B0F0">
                <a:alpha val="10000"/>
              </a:srgbClr>
            </a:outerShdw>
          </a:effectLst>
        </p:spPr>
        <p:txBody>
          <a:bodyPr rtlCol="0" anchor="ctr"/>
          <a:lstStyle/>
          <a:p>
            <a:pPr lvl="0" algn="ctr"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400" b="1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2024/11/8</a:t>
            </a:r>
            <a:endParaRPr/>
          </a:p>
        </p:txBody>
      </p:sp>
      <p:cxnSp>
        <p:nvCxnSpPr>
          <p:cNvPr id="42" name="直线连接符 9"/>
          <p:cNvCxnSpPr/>
          <p:nvPr/>
        </p:nvCxnSpPr>
        <p:spPr>
          <a:xfrm>
            <a:off x="3474720" y="4574345"/>
            <a:ext cx="441960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72928" y="2460433"/>
            <a:ext cx="733425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7200" b="1">
                <a:solidFill>
                  <a:schemeClr val="accent6">
                    <a:lumMod val="75000"/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中期</a:t>
            </a:r>
            <a:r>
              <a:rPr sz="7200" b="1">
                <a:solidFill>
                  <a:schemeClr val="accent6">
                    <a:lumMod val="75000"/>
                    <a:alpha val="100000"/>
                  </a:schemeClr>
                </a:solidFill>
                <a:latin typeface="SimHei"/>
                <a:ea typeface="SimHei"/>
                <a:cs typeface="+mn-cs"/>
              </a:rPr>
              <a:t>汇报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代码的组织结构</a:t>
            </a:r>
            <a:endParaRPr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32" y="1108048"/>
            <a:ext cx="5020284" cy="553791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719919" y="1116151"/>
            <a:ext cx="4965700" cy="4102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/apis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：对后端提供的接口进行封装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/common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：整个应用所用的共同项，包括常量和全局类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/models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：接口的返回的</a:t>
            </a: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json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对象模型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/pages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：应用的页面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/states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：应用跨组件共享的状态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/utils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：一些工具，包括对</a:t>
            </a: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HTTP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请求的封装、日期格式化工具等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/widgets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：公用的组件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app.dart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：根组件和路由等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main.dart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：应用的入口文件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个人认证部分</a:t>
            </a:r>
            <a:endParaRPr/>
          </a:p>
        </p:txBody>
      </p:sp>
      <p:sp>
        <p:nvSpPr>
          <p:cNvPr id="50" name="矩形: 圆角 49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51" name="矩形: 圆角 50"/>
          <p:cNvSpPr/>
          <p:nvPr/>
        </p:nvSpPr>
        <p:spPr>
          <a:xfrm>
            <a:off x="9483274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52" name="矩形: 圆角 51"/>
          <p:cNvSpPr/>
          <p:nvPr/>
        </p:nvSpPr>
        <p:spPr>
          <a:xfrm>
            <a:off x="6540395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53" name="文本框 52"/>
          <p:cNvSpPr txBox="1"/>
          <p:nvPr/>
        </p:nvSpPr>
        <p:spPr>
          <a:xfrm>
            <a:off x="562510" y="2391440"/>
            <a:ext cx="2159000" cy="1460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登录</a:t>
            </a:r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：需要邮箱和密码进行登录</a:t>
            </a:r>
            <a:endParaRPr/>
          </a:p>
          <a:p>
            <a:endParaRPr lang="en-US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 lang="zh-CN" sz="18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邮箱是用户的唯一标识</a:t>
            </a:r>
            <a:endParaRPr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11" y="2305524"/>
            <a:ext cx="3755300" cy="3092833"/>
          </a:xfrm>
          <a:prstGeom prst="rect">
            <a:avLst/>
          </a:prstGeom>
        </p:spPr>
      </p:pic>
      <p:sp>
        <p:nvSpPr>
          <p:cNvPr id="57" name="矩形: 圆角 56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数据设计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8D622D-94FC-F6FC-F7B6-A6B1CCC2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37" y="2391440"/>
            <a:ext cx="2006403" cy="43703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249F2E-3701-AB7C-23D6-749B3EC2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620" y="2545707"/>
            <a:ext cx="1769519" cy="39674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个人认证部分</a:t>
            </a:r>
            <a:endParaRPr/>
          </a:p>
        </p:txBody>
      </p:sp>
      <p:sp>
        <p:nvSpPr>
          <p:cNvPr id="60" name="矩形: 圆角 59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61" name="矩形: 圆角 60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详细设计</a:t>
            </a:r>
            <a:endParaRPr/>
          </a:p>
        </p:txBody>
      </p:sp>
      <p:sp>
        <p:nvSpPr>
          <p:cNvPr id="62" name="矩形: 圆角 61"/>
          <p:cNvSpPr/>
          <p:nvPr/>
        </p:nvSpPr>
        <p:spPr>
          <a:xfrm>
            <a:off x="9483274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63" name="矩形: 圆角 62"/>
          <p:cNvSpPr/>
          <p:nvPr/>
        </p:nvSpPr>
        <p:spPr>
          <a:xfrm>
            <a:off x="6540395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64" name="文本框 63"/>
          <p:cNvSpPr txBox="1"/>
          <p:nvPr/>
        </p:nvSpPr>
        <p:spPr>
          <a:xfrm>
            <a:off x="554637" y="2674044"/>
            <a:ext cx="2159000" cy="2559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注册</a:t>
            </a:r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：</a:t>
            </a:r>
            <a:r>
              <a:rPr>
                <a:solidFill>
                  <a:schemeClr val="bg2">
                    <a:lumMod val="50000"/>
                    <a:alpha val="100000"/>
                  </a:schemeClr>
                </a:solidFill>
              </a:rPr>
              <a:t>输入邮箱、邮箱验证码、密码进行注册</a:t>
            </a:r>
            <a:endParaRPr/>
          </a:p>
          <a:p>
            <a:endParaRPr lang="en-US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用户在用户注册成功后，系统会生成一个默认头像和随机用户名，用户可以</a:t>
            </a:r>
            <a:r>
              <a:rPr lang="zh-CN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后期</a:t>
            </a:r>
            <a:r>
              <a:rPr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修改</a:t>
            </a:r>
            <a:endParaRPr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213" y="2391440"/>
            <a:ext cx="1928212" cy="4207008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64" y="2545707"/>
            <a:ext cx="3839833" cy="35846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15DECE-9A22-1006-99CE-2E43C8CE6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047" y="2569847"/>
            <a:ext cx="1794783" cy="38501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个人认证部分</a:t>
            </a:r>
            <a:endParaRPr/>
          </a:p>
        </p:txBody>
      </p:sp>
      <p:sp>
        <p:nvSpPr>
          <p:cNvPr id="70" name="矩形: 圆角 69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71" name="矩形: 圆角 70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接口设计</a:t>
            </a:r>
            <a:endParaRPr/>
          </a:p>
        </p:txBody>
      </p:sp>
      <p:sp>
        <p:nvSpPr>
          <p:cNvPr id="72" name="矩形: 圆角 71"/>
          <p:cNvSpPr/>
          <p:nvPr/>
        </p:nvSpPr>
        <p:spPr>
          <a:xfrm>
            <a:off x="9483274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73" name="矩形: 圆角 72"/>
          <p:cNvSpPr/>
          <p:nvPr/>
        </p:nvSpPr>
        <p:spPr>
          <a:xfrm>
            <a:off x="6540395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74" name="文本框 73"/>
          <p:cNvSpPr txBox="1"/>
          <p:nvPr/>
        </p:nvSpPr>
        <p:spPr>
          <a:xfrm>
            <a:off x="554637" y="2674044"/>
            <a:ext cx="2159000" cy="2012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找回密码：</a:t>
            </a:r>
            <a:r>
              <a:rPr>
                <a:solidFill>
                  <a:schemeClr val="bg2">
                    <a:lumMod val="50000"/>
                    <a:alpha val="100000"/>
                  </a:schemeClr>
                </a:solidFill>
              </a:rPr>
              <a:t>输入邮箱、邮箱验证码、</a:t>
            </a:r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新</a:t>
            </a:r>
            <a:r>
              <a:rPr>
                <a:solidFill>
                  <a:schemeClr val="bg2">
                    <a:lumMod val="50000"/>
                    <a:alpha val="100000"/>
                  </a:schemeClr>
                </a:solidFill>
              </a:rPr>
              <a:t>密码进行</a:t>
            </a:r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密码重置</a:t>
            </a:r>
            <a:endParaRPr/>
          </a:p>
          <a:p>
            <a:endParaRPr lang="en-US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 lang="zh-CN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找回密码也需要邮箱验证码</a:t>
            </a:r>
            <a:endParaRPr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316" y="2300180"/>
            <a:ext cx="1994005" cy="4389528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3597516" y="2300180"/>
            <a:ext cx="2171700" cy="445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POST</a:t>
            </a:r>
            <a:r>
              <a:rPr lang="zh-CN" sz="16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lang="en-US" sz="16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/register</a:t>
            </a:r>
            <a:endParaRPr/>
          </a:p>
          <a:p>
            <a:r>
              <a:rPr lang="zh-CN" sz="16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请求：</a:t>
            </a:r>
            <a:endParaRPr/>
          </a:p>
          <a:p>
            <a:r>
              <a:rPr sz="1400">
                <a:solidFill>
                  <a:srgbClr val="101828">
                    <a:alpha val="8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-apple-system"/>
                <a:ea typeface="-apple-system"/>
                <a:cs typeface="+mn-cs"/>
              </a:rPr>
              <a:t>{
    "verification_code": 0,
    "email": "string",
    "password": "string",
    "role": 2
}</a:t>
            </a:r>
            <a:endParaRPr/>
          </a:p>
          <a:p>
            <a:r>
              <a:rPr lang="zh-CN" sz="16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响应：</a:t>
            </a:r>
            <a:endParaRPr/>
          </a:p>
          <a:p>
            <a:r>
              <a:rPr sz="1400">
                <a:solidFill>
                  <a:srgbClr val="101828">
                    <a:alpha val="8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-apple-system"/>
                <a:ea typeface="-apple-system"/>
                <a:cs typeface="+mn-cs"/>
              </a:rPr>
              <a:t>{
    "code": 0,
    "msg": "string",
    "data": {
        "user_id": 0,
        "user_name": "string",
        "user_avatar": "string",
        "token": "string"
    }
}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D06329-14F1-DB02-93DC-A7D3942F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59" y="2457837"/>
            <a:ext cx="1909960" cy="42318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个人认证部分</a:t>
            </a:r>
            <a:endParaRPr/>
          </a:p>
        </p:txBody>
      </p:sp>
      <p:sp>
        <p:nvSpPr>
          <p:cNvPr id="80" name="矩形: 圆角 79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81" name="矩形: 圆角 80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82" name="矩形: 圆角 81"/>
          <p:cNvSpPr/>
          <p:nvPr/>
        </p:nvSpPr>
        <p:spPr>
          <a:xfrm>
            <a:off x="9483274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83" name="矩形: 圆角 82"/>
          <p:cNvSpPr/>
          <p:nvPr/>
        </p:nvSpPr>
        <p:spPr>
          <a:xfrm>
            <a:off x="6540395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84" name="文本框 83"/>
          <p:cNvSpPr txBox="1"/>
          <p:nvPr/>
        </p:nvSpPr>
        <p:spPr>
          <a:xfrm>
            <a:off x="554637" y="2674044"/>
            <a:ext cx="2159000" cy="914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个人信息修改：包括头像、名字、密码等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E2C6A5-9692-6A0C-5DED-FF6AFB55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751" y="2376379"/>
            <a:ext cx="2020612" cy="4381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B68DAF-BAB6-FB10-26C7-67E08CFC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642" y="2376379"/>
            <a:ext cx="2014571" cy="4381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3DA584-9446-7909-5546-DA1A48C62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233" y="2376379"/>
            <a:ext cx="1954871" cy="43318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课程部分</a:t>
            </a:r>
            <a:endParaRPr/>
          </a:p>
        </p:txBody>
      </p:sp>
      <p:sp>
        <p:nvSpPr>
          <p:cNvPr id="90" name="矩形: 圆角 89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91" name="矩形: 圆角 90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数据设计</a:t>
            </a:r>
            <a:endParaRPr/>
          </a:p>
        </p:txBody>
      </p:sp>
      <p:sp>
        <p:nvSpPr>
          <p:cNvPr id="92" name="矩形: 圆角 91"/>
          <p:cNvSpPr/>
          <p:nvPr/>
        </p:nvSpPr>
        <p:spPr>
          <a:xfrm>
            <a:off x="9483274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93" name="矩形: 圆角 92"/>
          <p:cNvSpPr/>
          <p:nvPr/>
        </p:nvSpPr>
        <p:spPr>
          <a:xfrm>
            <a:off x="6540395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94" name="文本框 93"/>
          <p:cNvSpPr txBox="1"/>
          <p:nvPr/>
        </p:nvSpPr>
        <p:spPr>
          <a:xfrm>
            <a:off x="554637" y="2674044"/>
            <a:ext cx="2159000" cy="64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加入课程</a:t>
            </a:r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：输入课程码加入课程</a:t>
            </a:r>
            <a:endParaRPr/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493" y="2273407"/>
            <a:ext cx="3186135" cy="2311186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09" y="2347368"/>
            <a:ext cx="2016019" cy="4312293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21" y="4656527"/>
            <a:ext cx="3206707" cy="22014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71D01A-9714-8B3D-6394-B07BD782E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727" y="2391269"/>
            <a:ext cx="1939424" cy="42244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课程部分</a:t>
            </a:r>
            <a:endParaRPr/>
          </a:p>
        </p:txBody>
      </p:sp>
      <p:sp>
        <p:nvSpPr>
          <p:cNvPr id="101" name="矩形: 圆角 100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102" name="矩形: 圆角 101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接口设计</a:t>
            </a:r>
            <a:endParaRPr/>
          </a:p>
        </p:txBody>
      </p:sp>
      <p:sp>
        <p:nvSpPr>
          <p:cNvPr id="103" name="矩形: 圆角 102"/>
          <p:cNvSpPr/>
          <p:nvPr/>
        </p:nvSpPr>
        <p:spPr>
          <a:xfrm>
            <a:off x="9483274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104" name="矩形: 圆角 103"/>
          <p:cNvSpPr/>
          <p:nvPr/>
        </p:nvSpPr>
        <p:spPr>
          <a:xfrm>
            <a:off x="6540395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105" name="文本框 104"/>
          <p:cNvSpPr txBox="1"/>
          <p:nvPr/>
        </p:nvSpPr>
        <p:spPr>
          <a:xfrm>
            <a:off x="554637" y="2674044"/>
            <a:ext cx="2159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查看加入的课程</a:t>
            </a:r>
            <a:endParaRPr/>
          </a:p>
        </p:txBody>
      </p:sp>
      <p:sp>
        <p:nvSpPr>
          <p:cNvPr id="106" name="文本框 105"/>
          <p:cNvSpPr txBox="1"/>
          <p:nvPr/>
        </p:nvSpPr>
        <p:spPr>
          <a:xfrm>
            <a:off x="3203121" y="2222500"/>
            <a:ext cx="2942879" cy="4635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GET</a:t>
            </a:r>
            <a:r>
              <a:rPr lang="zh-CN" sz="16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sz="14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  <a:highlight>
                  <a:srgbClr val="FFFFFF">
                    <a:alpha val="100000"/>
                  </a:srgbClr>
                </a:highlight>
                <a:latin typeface="-apple-system"/>
                <a:ea typeface="-apple-system"/>
                <a:cs typeface="+mn-cs"/>
              </a:rPr>
              <a:t>/students/{student_id}/courses</a:t>
            </a:r>
            <a:endParaRPr/>
          </a:p>
          <a:p>
            <a:r>
              <a:rPr lang="zh-CN" sz="16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响应：</a:t>
            </a:r>
            <a:endParaRPr/>
          </a:p>
          <a:p>
            <a:r>
              <a:rPr sz="1400">
                <a:solidFill>
                  <a:srgbClr val="101828">
                    <a:alpha val="8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-apple-system"/>
                <a:ea typeface="-apple-system"/>
                <a:cs typeface="+mn-cs"/>
              </a:rPr>
              <a:t>{
    "code": 0,
    "msg": "string",
    "data": {
        "courses": [
            {
                "course_id": 0,
                "course_name": "string",
                "course_image_url": "string",
                "join_time": "string",
                "teacher": {
                    "teacher_id": 0,
                    "teacher_name": "string",
                    "teacher_avatar": "string"
                }
            }
        ]
    }
}</a:t>
            </a:r>
            <a:endParaRPr/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691" y="2362567"/>
            <a:ext cx="1937255" cy="4161738"/>
          </a:xfrm>
          <a:prstGeom prst="rect">
            <a:avLst/>
          </a:prstGeom>
          <a:ln w="0"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751408-4470-9633-4952-9E82612A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59" y="2362567"/>
            <a:ext cx="1937255" cy="43147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109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课程部分</a:t>
            </a:r>
            <a:endParaRPr/>
          </a:p>
        </p:txBody>
      </p:sp>
      <p:sp>
        <p:nvSpPr>
          <p:cNvPr id="111" name="矩形: 圆角 110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112" name="矩形: 圆角 111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数据设计</a:t>
            </a:r>
            <a:endParaRPr/>
          </a:p>
        </p:txBody>
      </p:sp>
      <p:sp>
        <p:nvSpPr>
          <p:cNvPr id="113" name="矩形: 圆角 112"/>
          <p:cNvSpPr/>
          <p:nvPr/>
        </p:nvSpPr>
        <p:spPr>
          <a:xfrm>
            <a:off x="9483274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114" name="矩形: 圆角 113"/>
          <p:cNvSpPr/>
          <p:nvPr/>
        </p:nvSpPr>
        <p:spPr>
          <a:xfrm>
            <a:off x="6540395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115" name="文本框 114"/>
          <p:cNvSpPr txBox="1"/>
          <p:nvPr/>
        </p:nvSpPr>
        <p:spPr>
          <a:xfrm>
            <a:off x="554637" y="2674044"/>
            <a:ext cx="2159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查看课程下的课堂</a:t>
            </a:r>
            <a:endParaRPr/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17" y="2314341"/>
            <a:ext cx="3360686" cy="222590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217" y="4540250"/>
            <a:ext cx="3328949" cy="2317750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382" y="2362567"/>
            <a:ext cx="2104116" cy="436570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309" y="2362567"/>
            <a:ext cx="2016019" cy="43122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个人认证部分</a:t>
            </a:r>
            <a:endParaRPr/>
          </a:p>
        </p:txBody>
      </p:sp>
      <p:sp>
        <p:nvSpPr>
          <p:cNvPr id="122" name="矩形: 圆角 121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123" name="矩形: 圆角 122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数据设计</a:t>
            </a:r>
            <a:endParaRPr/>
          </a:p>
        </p:txBody>
      </p:sp>
      <p:sp>
        <p:nvSpPr>
          <p:cNvPr id="124" name="矩形: 圆角 123"/>
          <p:cNvSpPr/>
          <p:nvPr/>
        </p:nvSpPr>
        <p:spPr>
          <a:xfrm>
            <a:off x="6540395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接口设计</a:t>
            </a:r>
            <a:endParaRPr/>
          </a:p>
        </p:txBody>
      </p:sp>
      <p:sp>
        <p:nvSpPr>
          <p:cNvPr id="125" name="文本框 124"/>
          <p:cNvSpPr txBox="1"/>
          <p:nvPr/>
        </p:nvSpPr>
        <p:spPr>
          <a:xfrm>
            <a:off x="554637" y="2674044"/>
            <a:ext cx="2159000" cy="1739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课程讨论区</a:t>
            </a:r>
            <a:endParaRPr/>
          </a:p>
          <a:p>
            <a:endParaRPr lang="en-US" b="1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每个课程都有一个讨论区，学生可以在此发帖、回复、浏览</a:t>
            </a:r>
            <a:endParaRPr/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36" y="2310160"/>
            <a:ext cx="2701650" cy="4547840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6413513" y="2310160"/>
            <a:ext cx="4561942" cy="4787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1400" b="1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获取讨论区帖子</a:t>
            </a:r>
            <a:r>
              <a:rPr lang="zh-CN" sz="14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lang="en-US" sz="14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GET</a:t>
            </a:r>
            <a:r>
              <a:rPr lang="zh-CN" sz="14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，</a:t>
            </a:r>
            <a:r>
              <a:rPr sz="14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  <a:highlight>
                  <a:srgbClr val="FFFFFF">
                    <a:alpha val="100000"/>
                  </a:srgbClr>
                </a:highlight>
                <a:latin typeface="-apple-system"/>
                <a:ea typeface="-apple-system"/>
                <a:cs typeface="+mn-cs"/>
              </a:rPr>
              <a:t>/courses/{course_id}/discussions</a:t>
            </a:r>
            <a:endParaRPr/>
          </a:p>
          <a:p>
            <a:r>
              <a:rPr lang="zh-CN" sz="14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  <a:highlight>
                  <a:srgbClr val="FFFFFF">
                    <a:alpha val="100000"/>
                  </a:srgbClr>
                </a:highlight>
                <a:latin typeface="-apple-system"/>
                <a:ea typeface="-apple-system"/>
                <a:cs typeface="+mn-cs"/>
              </a:rPr>
              <a:t>响应：</a:t>
            </a:r>
            <a:endParaRPr/>
          </a:p>
          <a:p>
            <a:r>
              <a:rPr sz="1400">
                <a:solidFill>
                  <a:srgbClr val="101828">
                    <a:alpha val="8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-apple-system"/>
                <a:ea typeface="-apple-system"/>
                <a:cs typeface="+mn-cs"/>
              </a:rPr>
              <a:t>{
    "code": 0,
    "msg": "string",
    "data": {
        "discussions": [
            {
                "discussion_id": 0,
                "discussion_title": "string",
                "discussion_content": "string",
                "created_time": "string",
                "poster": {
                    "user_id": 0,
                    "user_name": "string",
                    "user_avatar": "string",
                    "user_role": 1
                }
            }
        ]
    }
}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文本框 12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课程部分</a:t>
            </a:r>
            <a:endParaRPr/>
          </a:p>
        </p:txBody>
      </p:sp>
      <p:sp>
        <p:nvSpPr>
          <p:cNvPr id="130" name="矩形: 圆角 129"/>
          <p:cNvSpPr/>
          <p:nvPr/>
        </p:nvSpPr>
        <p:spPr>
          <a:xfrm>
            <a:off x="2076751" y="137444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131" name="矩形: 圆角 130"/>
          <p:cNvSpPr/>
          <p:nvPr/>
        </p:nvSpPr>
        <p:spPr>
          <a:xfrm>
            <a:off x="8096807" y="1374066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pic>
        <p:nvPicPr>
          <p:cNvPr id="132" name="图片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0" y="2390026"/>
            <a:ext cx="2011294" cy="4312293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823" y="2389274"/>
            <a:ext cx="2016019" cy="4312292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842" y="2390026"/>
            <a:ext cx="2016018" cy="431154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4" y="2390026"/>
            <a:ext cx="1962124" cy="43122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2DF3E8-C477-530D-CCDA-7BCD58DA1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04" y="2389275"/>
            <a:ext cx="1915843" cy="43122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CDE99E-34E3-A619-0E81-0E70625F1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0807" y="2389274"/>
            <a:ext cx="1949846" cy="4311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13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项目简介</a:t>
            </a:r>
            <a:endParaRPr/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871" y="1486015"/>
            <a:ext cx="3398985" cy="3885971"/>
          </a:xfrm>
          <a:prstGeom prst="rect">
            <a:avLst/>
          </a:prstGeom>
        </p:spPr>
      </p:pic>
      <p:sp>
        <p:nvSpPr>
          <p:cNvPr id="141" name="文本框 140"/>
          <p:cNvSpPr txBox="1"/>
          <p:nvPr/>
        </p:nvSpPr>
        <p:spPr>
          <a:xfrm>
            <a:off x="9027461" y="5083061"/>
            <a:ext cx="2035650" cy="584775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chemeClr val="accent1">
                    <a:lumMod val="75000"/>
                    <a:alpha val="100000"/>
                  </a:schemeClr>
                </a:solidFill>
              </a:rPr>
              <a:t>同伴课堂</a:t>
            </a:r>
            <a:endParaRPr dirty="0"/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62" y="1805827"/>
            <a:ext cx="1728860" cy="3855084"/>
          </a:xfrm>
          <a:prstGeom prst="rect">
            <a:avLst/>
          </a:prstGeom>
        </p:spPr>
      </p:pic>
      <p:sp>
        <p:nvSpPr>
          <p:cNvPr id="143" name="文本框 142"/>
          <p:cNvSpPr txBox="1"/>
          <p:nvPr/>
        </p:nvSpPr>
        <p:spPr>
          <a:xfrm>
            <a:off x="849892" y="5660911"/>
            <a:ext cx="1778000" cy="3365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1600" b="1">
                <a:solidFill>
                  <a:srgbClr val="00B050">
                    <a:alpha val="100000"/>
                  </a:srgbClr>
                </a:solidFill>
              </a:rPr>
              <a:t>学生端：手机</a:t>
            </a:r>
            <a:r>
              <a:rPr lang="en-US" sz="1600" b="1">
                <a:solidFill>
                  <a:srgbClr val="00B050">
                    <a:alpha val="100000"/>
                  </a:srgbClr>
                </a:solidFill>
              </a:rPr>
              <a:t>APP</a:t>
            </a:r>
            <a:endParaRPr/>
          </a:p>
        </p:txBody>
      </p:sp>
      <p:pic>
        <p:nvPicPr>
          <p:cNvPr id="144" name="图片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245" y="2081578"/>
            <a:ext cx="5055076" cy="2694845"/>
          </a:xfrm>
          <a:prstGeom prst="rect">
            <a:avLst/>
          </a:prstGeom>
        </p:spPr>
      </p:pic>
      <p:sp>
        <p:nvSpPr>
          <p:cNvPr id="145" name="文本框 144"/>
          <p:cNvSpPr txBox="1"/>
          <p:nvPr/>
        </p:nvSpPr>
        <p:spPr>
          <a:xfrm>
            <a:off x="5147182" y="5660911"/>
            <a:ext cx="1778000" cy="3365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1600" b="1">
                <a:solidFill>
                  <a:srgbClr val="00B050">
                    <a:alpha val="100000"/>
                  </a:srgbClr>
                </a:solidFill>
              </a:rPr>
              <a:t>教师端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148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02</a:t>
            </a:r>
            <a:endParaRPr/>
          </a:p>
        </p:txBody>
      </p:sp>
      <p:sp>
        <p:nvSpPr>
          <p:cNvPr id="149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150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151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152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3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4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5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6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7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8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59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0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1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62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163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4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5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6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7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8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69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0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1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2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173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174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5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6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7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8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79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0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1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2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183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片 1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" y="0"/>
            <a:ext cx="121584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文本框 18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概要设计</a:t>
            </a:r>
            <a:endParaRPr/>
          </a:p>
        </p:txBody>
      </p:sp>
      <p:pic>
        <p:nvPicPr>
          <p:cNvPr id="188" name="图片 1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316" y="0"/>
            <a:ext cx="692943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3" y="419100"/>
            <a:ext cx="1027747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片 1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3" y="614363"/>
            <a:ext cx="1027747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图片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94" y="197748"/>
            <a:ext cx="10920330" cy="62647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图片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9" y="1893957"/>
            <a:ext cx="2413000" cy="3606800"/>
          </a:xfrm>
          <a:prstGeom prst="rect">
            <a:avLst/>
          </a:prstGeom>
        </p:spPr>
      </p:pic>
      <p:pic>
        <p:nvPicPr>
          <p:cNvPr id="197" name="图片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26" y="1267239"/>
            <a:ext cx="5982199" cy="4025347"/>
          </a:xfrm>
          <a:prstGeom prst="rect">
            <a:avLst/>
          </a:prstGeom>
        </p:spPr>
      </p:pic>
      <p:pic>
        <p:nvPicPr>
          <p:cNvPr id="198" name="图片 1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26" y="2385944"/>
            <a:ext cx="5982199" cy="3968460"/>
          </a:xfrm>
          <a:prstGeom prst="rect">
            <a:avLst/>
          </a:prstGeom>
        </p:spPr>
      </p:pic>
      <p:pic>
        <p:nvPicPr>
          <p:cNvPr id="199" name="图片 1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561" y="2997475"/>
            <a:ext cx="6076127" cy="4231312"/>
          </a:xfrm>
          <a:prstGeom prst="rect">
            <a:avLst/>
          </a:prstGeom>
        </p:spPr>
      </p:pic>
      <p:sp>
        <p:nvSpPr>
          <p:cNvPr id="200" name="文本框 199"/>
          <p:cNvSpPr txBox="1"/>
          <p:nvPr/>
        </p:nvSpPr>
        <p:spPr>
          <a:xfrm>
            <a:off x="662609" y="516145"/>
            <a:ext cx="6096000" cy="5778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接口实现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文本框 201"/>
          <p:cNvSpPr txBox="1"/>
          <p:nvPr/>
        </p:nvSpPr>
        <p:spPr>
          <a:xfrm>
            <a:off x="451771" y="386949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代码实现</a:t>
            </a:r>
            <a:endParaRPr/>
          </a:p>
        </p:txBody>
      </p:sp>
      <p:pic>
        <p:nvPicPr>
          <p:cNvPr id="203" name="图片 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2" y="1248817"/>
            <a:ext cx="4128718" cy="2276707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22" y="3666293"/>
            <a:ext cx="4263254" cy="2340665"/>
          </a:xfrm>
          <a:prstGeom prst="rect">
            <a:avLst/>
          </a:prstGeom>
        </p:spPr>
      </p:pic>
      <p:sp>
        <p:nvSpPr>
          <p:cNvPr id="205" name="文本框 204"/>
          <p:cNvSpPr txBox="1"/>
          <p:nvPr/>
        </p:nvSpPr>
        <p:spPr>
          <a:xfrm>
            <a:off x="4017065" y="5644736"/>
            <a:ext cx="8915400" cy="4572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CN" sz="2400" b="1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</a:rPr>
              <a:t>进行</a:t>
            </a:r>
            <a:r>
              <a:rPr lang="en-US" sz="2400" b="1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</a:rPr>
              <a:t>vue</a:t>
            </a:r>
            <a:r>
              <a:rPr lang="zh-CN" sz="2400" b="1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</a:rPr>
              <a:t>开发学习并搭建初步框架，进行页面撰写</a:t>
            </a:r>
            <a:endParaRPr/>
          </a:p>
        </p:txBody>
      </p:sp>
      <p:pic>
        <p:nvPicPr>
          <p:cNvPr id="206" name="图片 2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864" y="1248817"/>
            <a:ext cx="5744468" cy="411190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文本框 20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部分代码展示</a:t>
            </a:r>
            <a:endParaRPr/>
          </a:p>
        </p:txBody>
      </p:sp>
      <p:pic>
        <p:nvPicPr>
          <p:cNvPr id="209" name="图片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4" y="1792272"/>
            <a:ext cx="3940408" cy="2961425"/>
          </a:xfrm>
          <a:prstGeom prst="rect">
            <a:avLst/>
          </a:prstGeom>
        </p:spPr>
      </p:pic>
      <p:pic>
        <p:nvPicPr>
          <p:cNvPr id="210" name="图片 2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94" y="1713772"/>
            <a:ext cx="3456345" cy="3118425"/>
          </a:xfrm>
          <a:prstGeom prst="rect">
            <a:avLst/>
          </a:prstGeom>
        </p:spPr>
      </p:pic>
      <p:pic>
        <p:nvPicPr>
          <p:cNvPr id="211" name="图片 2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778" y="1175379"/>
            <a:ext cx="3674812" cy="4195211"/>
          </a:xfrm>
          <a:prstGeom prst="rect">
            <a:avLst/>
          </a:prstGeom>
        </p:spPr>
      </p:pic>
      <p:pic>
        <p:nvPicPr>
          <p:cNvPr id="212" name="图片 2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444" y="1636492"/>
            <a:ext cx="3480669" cy="3585015"/>
          </a:xfrm>
          <a:prstGeom prst="rect">
            <a:avLst/>
          </a:prstGeom>
        </p:spPr>
      </p:pic>
      <p:sp>
        <p:nvSpPr>
          <p:cNvPr id="213" name="文本框 212"/>
          <p:cNvSpPr txBox="1"/>
          <p:nvPr/>
        </p:nvSpPr>
        <p:spPr>
          <a:xfrm>
            <a:off x="7073501" y="228177"/>
            <a:ext cx="177800" cy="3683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图片 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925" y="0"/>
            <a:ext cx="5277994" cy="6858000"/>
          </a:xfrm>
          <a:prstGeom prst="rect">
            <a:avLst/>
          </a:prstGeom>
        </p:spPr>
      </p:pic>
      <p:pic>
        <p:nvPicPr>
          <p:cNvPr id="216" name="图片 2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8" y="2807528"/>
            <a:ext cx="6673850" cy="2882900"/>
          </a:xfrm>
          <a:prstGeom prst="rect">
            <a:avLst/>
          </a:prstGeom>
        </p:spPr>
      </p:pic>
      <p:sp>
        <p:nvSpPr>
          <p:cNvPr id="217" name="文本框 216"/>
          <p:cNvSpPr txBox="1"/>
          <p:nvPr/>
        </p:nvSpPr>
        <p:spPr>
          <a:xfrm>
            <a:off x="573157" y="531053"/>
            <a:ext cx="6096000" cy="5778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部分代码展示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文本框 218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功能框架图</a:t>
            </a:r>
            <a:endParaRPr/>
          </a:p>
        </p:txBody>
      </p:sp>
      <p:pic>
        <p:nvPicPr>
          <p:cNvPr id="220" name="图片 2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89" y="1108048"/>
            <a:ext cx="10785821" cy="51096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223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03</a:t>
            </a:r>
            <a:endParaRPr/>
          </a:p>
        </p:txBody>
      </p:sp>
      <p:sp>
        <p:nvSpPr>
          <p:cNvPr id="224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225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226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227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8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29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0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1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2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3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4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5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6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37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238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39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0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1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2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3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4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5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6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47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48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249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0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1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2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3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4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5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6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7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58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文本框 259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教师端课堂管理数据设计</a:t>
            </a:r>
            <a:endParaRPr/>
          </a:p>
        </p:txBody>
      </p:sp>
      <p:pic>
        <p:nvPicPr>
          <p:cNvPr id="261" name="图片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59" y="1354873"/>
            <a:ext cx="7431012" cy="443260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文本框 262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教师端课堂管理详细设计</a:t>
            </a:r>
            <a:endParaRPr/>
          </a:p>
        </p:txBody>
      </p:sp>
      <p:pic>
        <p:nvPicPr>
          <p:cNvPr id="264" name="图片 2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4" y="1321420"/>
            <a:ext cx="6179417" cy="3645478"/>
          </a:xfrm>
          <a:prstGeom prst="rect">
            <a:avLst/>
          </a:prstGeom>
        </p:spPr>
      </p:pic>
      <p:pic>
        <p:nvPicPr>
          <p:cNvPr id="265" name="图片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81" y="819123"/>
            <a:ext cx="4708417" cy="565366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文本框 26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sp>
        <p:nvSpPr>
          <p:cNvPr id="268" name="文本框 267"/>
          <p:cNvSpPr txBox="1"/>
          <p:nvPr/>
        </p:nvSpPr>
        <p:spPr>
          <a:xfrm>
            <a:off x="285074" y="1573116"/>
            <a:ext cx="5232400" cy="914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在</a:t>
            </a:r>
            <a:r>
              <a:rPr lang="en-US"/>
              <a:t> Course </a:t>
            </a:r>
            <a:r>
              <a:rPr lang="zh-CN"/>
              <a:t>中建立了课程与教师的多对一关系。</a:t>
            </a:r>
            <a:r>
              <a:rPr lang="en-US"/>
              <a:t>
</a:t>
            </a:r>
            <a:r>
              <a:rPr lang="zh-CN"/>
              <a:t>在</a:t>
            </a:r>
            <a:r>
              <a:rPr lang="en-US"/>
              <a:t> Teacher </a:t>
            </a:r>
            <a:r>
              <a:rPr lang="zh-CN"/>
              <a:t>中建立了教师与课程的一对多关系。</a:t>
            </a:r>
            <a:r>
              <a:rPr lang="en-US"/>
              <a:t> </a:t>
            </a:r>
            <a:endParaRPr/>
          </a:p>
          <a:p>
            <a:endParaRPr lang="en-US"/>
          </a:p>
        </p:txBody>
      </p:sp>
      <p:pic>
        <p:nvPicPr>
          <p:cNvPr id="269" name="图片 2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2377495"/>
            <a:ext cx="7481657" cy="316159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文本框 27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sp>
        <p:nvSpPr>
          <p:cNvPr id="272" name="文本框 271"/>
          <p:cNvSpPr txBox="1"/>
          <p:nvPr/>
        </p:nvSpPr>
        <p:spPr>
          <a:xfrm>
            <a:off x="285074" y="1573116"/>
            <a:ext cx="5181600" cy="22860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/>
              <a:t>在数据访问层中，定义了</a:t>
            </a:r>
            <a:r>
              <a:rPr lang="en-US"/>
              <a:t> </a:t>
            </a:r>
            <a:r>
              <a:rPr lang="zh-CN"/>
              <a:t>两个接口，分别负责课程和教师信息的数据库操作</a:t>
            </a:r>
            <a:endParaRPr/>
          </a:p>
          <a:p>
            <a:r>
              <a:rPr lang="zh-CN"/>
              <a:t>在服务层中，创建了</a:t>
            </a:r>
            <a:r>
              <a:rPr lang="en-US"/>
              <a:t>CourseService</a:t>
            </a:r>
            <a:r>
              <a:rPr lang="zh-CN"/>
              <a:t>类，用于创建课程和加入课程：</a:t>
            </a:r>
            <a:endParaRPr/>
          </a:p>
          <a:p>
            <a:r>
              <a:rPr lang="zh-CN"/>
              <a:t>创建新课程：</a:t>
            </a:r>
            <a:r>
              <a:rPr lang="en-US"/>
              <a:t>createCourse </a:t>
            </a:r>
            <a:r>
              <a:rPr lang="zh-CN"/>
              <a:t>方法通过课程名称和教师</a:t>
            </a:r>
            <a:r>
              <a:rPr lang="en-US"/>
              <a:t> ID </a:t>
            </a:r>
            <a:r>
              <a:rPr lang="zh-CN"/>
              <a:t>创建新课程，并将其存储到数据库。</a:t>
            </a:r>
            <a:endParaRPr/>
          </a:p>
          <a:p>
            <a:r>
              <a:rPr lang="zh-CN"/>
              <a:t>加入已有课程：</a:t>
            </a:r>
            <a:r>
              <a:rPr lang="en-US"/>
              <a:t>joinCourse </a:t>
            </a:r>
            <a:r>
              <a:rPr lang="zh-CN"/>
              <a:t>方法允许用户通过课程</a:t>
            </a:r>
            <a:r>
              <a:rPr lang="en-US"/>
              <a:t> ID </a:t>
            </a:r>
            <a:r>
              <a:rPr lang="zh-CN"/>
              <a:t>和教师</a:t>
            </a:r>
            <a:r>
              <a:rPr lang="en-US"/>
              <a:t> ID </a:t>
            </a:r>
            <a:r>
              <a:rPr lang="zh-CN"/>
              <a:t>加入课程。</a:t>
            </a:r>
            <a:endParaRPr/>
          </a:p>
        </p:txBody>
      </p:sp>
      <p:pic>
        <p:nvPicPr>
          <p:cNvPr id="273" name="图片 2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432" y="1329783"/>
            <a:ext cx="5343122" cy="419843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文本框 27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sp>
        <p:nvSpPr>
          <p:cNvPr id="276" name="文本框 275"/>
          <p:cNvSpPr txBox="1"/>
          <p:nvPr/>
        </p:nvSpPr>
        <p:spPr>
          <a:xfrm>
            <a:off x="285074" y="1573116"/>
            <a:ext cx="4591050" cy="2559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t>在控制层中，创建了CourseController，用于接收用户的 HTTP 请求。</a:t>
            </a:r>
          </a:p>
          <a:p>
            <a:r>
              <a:rPr lang="zh-CN"/>
              <a:t>创建课程接口通过</a:t>
            </a:r>
            <a:r>
              <a:rPr lang="en-US"/>
              <a:t> POST </a:t>
            </a:r>
            <a:r>
              <a:rPr lang="zh-CN"/>
              <a:t>请求接收课程的创建信息，将数据传递给</a:t>
            </a:r>
            <a:r>
              <a:rPr lang="en-US"/>
              <a:t> CourseService </a:t>
            </a:r>
            <a:r>
              <a:rPr lang="zh-CN"/>
              <a:t>处理并返回结果。</a:t>
            </a:r>
            <a:endParaRPr/>
          </a:p>
          <a:p>
            <a:r>
              <a:rPr lang="zh-CN"/>
              <a:t>加入课程接口通过</a:t>
            </a:r>
            <a:r>
              <a:rPr lang="en-US"/>
              <a:t> POST </a:t>
            </a:r>
            <a:r>
              <a:rPr lang="zh-CN"/>
              <a:t>请求加入指定的课程。</a:t>
            </a:r>
            <a:endParaRPr/>
          </a:p>
          <a:p>
            <a:r>
              <a:rPr lang="zh-CN"/>
              <a:t>查询课程接口根据用户提供的关键字查询课程列表</a:t>
            </a:r>
            <a:endParaRPr/>
          </a:p>
        </p:txBody>
      </p:sp>
      <p:pic>
        <p:nvPicPr>
          <p:cNvPr id="277" name="图片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883" y="785091"/>
            <a:ext cx="5242778" cy="45258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280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04</a:t>
            </a:r>
            <a:endParaRPr/>
          </a:p>
        </p:txBody>
      </p:sp>
      <p:sp>
        <p:nvSpPr>
          <p:cNvPr id="281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282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283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284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5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6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7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8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89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0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1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2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3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294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295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6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7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8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299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0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1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2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3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4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05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306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7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8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09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0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1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2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3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4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15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文本框 31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题库部分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 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数据设计</a:t>
            </a:r>
            <a:endParaRPr/>
          </a:p>
        </p:txBody>
      </p:sp>
      <p:pic>
        <p:nvPicPr>
          <p:cNvPr id="318" name="图片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51" y="1592828"/>
            <a:ext cx="7463589" cy="455422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文本框 319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题库部分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 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数据设计</a:t>
            </a:r>
            <a:endParaRPr/>
          </a:p>
        </p:txBody>
      </p:sp>
      <p:pic>
        <p:nvPicPr>
          <p:cNvPr id="321" name="图片 3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68" y="1108048"/>
            <a:ext cx="4029455" cy="5462016"/>
          </a:xfrm>
          <a:prstGeom prst="rect">
            <a:avLst/>
          </a:prstGeom>
        </p:spPr>
      </p:pic>
      <p:pic>
        <p:nvPicPr>
          <p:cNvPr id="322" name="图片 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35" y="1108048"/>
            <a:ext cx="4657344" cy="443179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文本框 323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题库部分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 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数据设计</a:t>
            </a:r>
            <a:endParaRPr/>
          </a:p>
        </p:txBody>
      </p:sp>
      <p:pic>
        <p:nvPicPr>
          <p:cNvPr id="325" name="图片 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5" y="1127760"/>
            <a:ext cx="5516880" cy="5730240"/>
          </a:xfrm>
          <a:prstGeom prst="rect">
            <a:avLst/>
          </a:prstGeom>
        </p:spPr>
      </p:pic>
      <p:pic>
        <p:nvPicPr>
          <p:cNvPr id="326" name="图片 3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8048"/>
            <a:ext cx="5303520" cy="33223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文本框 32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系统架构图</a:t>
            </a:r>
            <a:endParaRPr/>
          </a:p>
        </p:txBody>
      </p:sp>
      <p:pic>
        <p:nvPicPr>
          <p:cNvPr id="329" name="图片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43" y="1108048"/>
            <a:ext cx="6892678" cy="559667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文本框 33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题库部分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 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332" name="图片 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78" y="-134036"/>
            <a:ext cx="4340352" cy="6858000"/>
          </a:xfrm>
          <a:prstGeom prst="rect">
            <a:avLst/>
          </a:prstGeom>
        </p:spPr>
      </p:pic>
      <p:sp>
        <p:nvSpPr>
          <p:cNvPr id="333" name="文本框 332"/>
          <p:cNvSpPr txBox="1"/>
          <p:nvPr/>
        </p:nvSpPr>
        <p:spPr>
          <a:xfrm>
            <a:off x="330279" y="1403350"/>
            <a:ext cx="6096000" cy="4051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9758" indent="-388620">
              <a:buFont typeface="Arial" charset="0"/>
              <a:buAutoNum type="arabicPeriod"/>
            </a:pPr>
            <a:r>
              <a:rPr sz="2000">
                <a:solidFill>
                  <a:srgbClr val="1D6EFC">
                    <a:alpha val="100000"/>
                  </a:srgbClr>
                </a:solidFill>
                <a:latin typeface="SimHei"/>
                <a:ea typeface="SimHei"/>
              </a:rPr>
              <a:t>教师点击“题库”按钮，系统转向题库界面。前端向后端发送请求，携带教师的唯一标识（教师ID）</a:t>
            </a:r>
            <a:endParaRPr/>
          </a:p>
          <a:p>
            <a:pPr marL="349758" indent="-388620">
              <a:buFont typeface="Arial" charset="0"/>
              <a:buAutoNum type="arabicPeriod"/>
            </a:pPr>
            <a:r>
              <a:rPr sz="2000">
                <a:solidFill>
                  <a:srgbClr val="1D6EFC">
                    <a:alpha val="100000"/>
                  </a:srgbClr>
                </a:solidFill>
                <a:latin typeface="SimHei"/>
                <a:ea typeface="SimHei"/>
              </a:rPr>
              <a:t>后端接收请求，查询与该教师ID相关联的所有课程题库，将结果返回给前端</a:t>
            </a:r>
            <a:endParaRPr/>
          </a:p>
          <a:p>
            <a:pPr marL="349758" indent="-388620">
              <a:buFont typeface="Arial" charset="0"/>
              <a:buAutoNum type="arabicPeriod"/>
            </a:pPr>
            <a:r>
              <a:rPr sz="2000">
                <a:solidFill>
                  <a:srgbClr val="1D6EFC">
                    <a:alpha val="100000"/>
                  </a:srgbClr>
                </a:solidFill>
                <a:latin typeface="SimHei"/>
                <a:ea typeface="SimHei"/>
              </a:rPr>
              <a:t>教师在前端选择特定课程的题库。前端向后端发送请求，携带所选题库的唯一标识（题库ID）</a:t>
            </a:r>
            <a:endParaRPr/>
          </a:p>
          <a:p>
            <a:pPr marL="349758" indent="-388620">
              <a:buFont typeface="Arial" charset="0"/>
              <a:buAutoNum type="arabicPeriod"/>
            </a:pPr>
            <a:r>
              <a:rPr sz="2000">
                <a:solidFill>
                  <a:srgbClr val="1D6EFC">
                    <a:alpha val="100000"/>
                  </a:srgbClr>
                </a:solidFill>
                <a:latin typeface="SimHei"/>
                <a:ea typeface="SimHei"/>
              </a:rPr>
              <a:t>后端根据题库ID查询所有相关题目信息，将其返回给前端。前端展示所有获取的题目信息给教师</a:t>
            </a:r>
            <a:endParaRPr/>
          </a:p>
          <a:p>
            <a:pPr marL="349758" indent="-388620">
              <a:buFont typeface="Arial" charset="0"/>
              <a:buAutoNum type="arabicPeriod"/>
            </a:pPr>
            <a:r>
              <a:rPr sz="2000">
                <a:solidFill>
                  <a:srgbClr val="1D6EFC">
                    <a:alpha val="100000"/>
                  </a:srgbClr>
                </a:solidFill>
                <a:latin typeface="SimHei"/>
                <a:ea typeface="SimHei"/>
              </a:rPr>
              <a:t>教师点击修改按钮，在修改视图中修改题目信息</a:t>
            </a:r>
            <a:endParaRPr/>
          </a:p>
          <a:p>
            <a:pPr marL="349758" indent="-388620">
              <a:buFont typeface="Arial" charset="0"/>
              <a:buAutoNum type="arabicPeriod"/>
            </a:pPr>
            <a:r>
              <a:rPr sz="2000">
                <a:solidFill>
                  <a:srgbClr val="1D6EFC">
                    <a:alpha val="100000"/>
                  </a:srgbClr>
                </a:solidFill>
                <a:latin typeface="SimHei"/>
                <a:ea typeface="SimHei"/>
              </a:rPr>
              <a:t>前端向后端发送请求，携带修改后的题目信息</a:t>
            </a:r>
            <a:endParaRPr/>
          </a:p>
          <a:p>
            <a:pPr marL="349758" indent="-388620">
              <a:buFont typeface="Arial" charset="0"/>
              <a:buAutoNum type="arabicPeriod"/>
            </a:pPr>
            <a:r>
              <a:rPr sz="2000">
                <a:solidFill>
                  <a:srgbClr val="1D6EFC">
                    <a:alpha val="100000"/>
                  </a:srgbClr>
                </a:solidFill>
                <a:latin typeface="SimHei"/>
                <a:ea typeface="SimHei"/>
              </a:rPr>
              <a:t>后端根据题目ID修改相关题目信息，将其返回给前端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文本框 33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题库部分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 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336" name="图片 3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72" y="1329777"/>
            <a:ext cx="9058656" cy="447446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文本框 33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题库部分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 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339" name="图片 3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322" y="1108048"/>
            <a:ext cx="4518051" cy="54293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文本框 34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题库部分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 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342" name="图片 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82" y="1108048"/>
            <a:ext cx="9340598" cy="54230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文本框 343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883"/>
            <a:ext cx="12192000" cy="431823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文本框 34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348" name="图片 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47" y="863600"/>
            <a:ext cx="4470400" cy="5994400"/>
          </a:xfrm>
          <a:prstGeom prst="rect">
            <a:avLst/>
          </a:prstGeom>
        </p:spPr>
      </p:pic>
      <p:pic>
        <p:nvPicPr>
          <p:cNvPr id="349" name="图片 3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531" y="863600"/>
            <a:ext cx="45847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35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后端开发</a:t>
            </a:r>
            <a:endParaRPr/>
          </a:p>
        </p:txBody>
      </p:sp>
      <p:pic>
        <p:nvPicPr>
          <p:cNvPr id="352" name="图片 3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512" y="448657"/>
            <a:ext cx="5006976" cy="596068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355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05</a:t>
            </a:r>
            <a:endParaRPr/>
          </a:p>
        </p:txBody>
      </p:sp>
      <p:sp>
        <p:nvSpPr>
          <p:cNvPr id="356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357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358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359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0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1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2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3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4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5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6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7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68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69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370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1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2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3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4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5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6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7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8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79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380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381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2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3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4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5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6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7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8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89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390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文本框 39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代码的组织结构</a:t>
            </a:r>
            <a:endParaRPr/>
          </a:p>
        </p:txBody>
      </p:sp>
      <p:pic>
        <p:nvPicPr>
          <p:cNvPr id="393" name="图片 3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0" y="1288675"/>
            <a:ext cx="5927720" cy="4885297"/>
          </a:xfrm>
          <a:prstGeom prst="rect">
            <a:avLst/>
          </a:prstGeom>
        </p:spPr>
      </p:pic>
      <p:sp>
        <p:nvSpPr>
          <p:cNvPr id="394" name="文本框 393"/>
          <p:cNvSpPr txBox="1"/>
          <p:nvPr/>
        </p:nvSpPr>
        <p:spPr>
          <a:xfrm>
            <a:off x="8340876" y="2055969"/>
            <a:ext cx="17780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endParaRPr/>
          </a:p>
        </p:txBody>
      </p:sp>
      <p:sp>
        <p:nvSpPr>
          <p:cNvPr id="395" name="文本框 394"/>
          <p:cNvSpPr txBox="1"/>
          <p:nvPr/>
        </p:nvSpPr>
        <p:spPr>
          <a:xfrm>
            <a:off x="6656272" y="1631950"/>
            <a:ext cx="4965700" cy="3594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/apis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     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接口封装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/config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  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相关配置文件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/assets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  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静态资源文件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/views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   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页面组成文件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/states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  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应用跨组件共享的状态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/utils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     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工具文件夹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/components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：公用的组件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/router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</a:t>
            </a: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  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根组件和路由等</a:t>
            </a:r>
            <a:endParaRPr/>
          </a:p>
          <a:p>
            <a:pPr marL="0" indent="0" algn="l" defTabSz="91440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index.vue</a:t>
            </a:r>
            <a:r>
              <a:rPr lang="zh-CN" sz="20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：应用的入口文件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文本框 39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个人认证部分</a:t>
            </a:r>
            <a:endParaRPr/>
          </a:p>
        </p:txBody>
      </p:sp>
      <p:sp>
        <p:nvSpPr>
          <p:cNvPr id="398" name="矩形: 圆角 397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399" name="矩形: 圆角 398"/>
          <p:cNvSpPr/>
          <p:nvPr/>
        </p:nvSpPr>
        <p:spPr>
          <a:xfrm>
            <a:off x="8083843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400" name="文本框 399"/>
          <p:cNvSpPr txBox="1"/>
          <p:nvPr/>
        </p:nvSpPr>
        <p:spPr>
          <a:xfrm>
            <a:off x="562510" y="2391440"/>
            <a:ext cx="2159000" cy="1739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登录</a:t>
            </a:r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：</a:t>
            </a:r>
            <a:endParaRPr/>
          </a:p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输入邮箱和密码</a:t>
            </a:r>
            <a:endParaRPr/>
          </a:p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进行登录</a:t>
            </a:r>
            <a:endParaRPr/>
          </a:p>
          <a:p>
            <a:endParaRPr lang="en-US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 lang="zh-CN" sz="18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邮箱是用户的唯一标识</a:t>
            </a:r>
            <a:endParaRPr/>
          </a:p>
        </p:txBody>
      </p:sp>
      <p:sp>
        <p:nvSpPr>
          <p:cNvPr id="401" name="矩形: 圆角 400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数据设计</a:t>
            </a:r>
            <a:endParaRPr/>
          </a:p>
        </p:txBody>
      </p:sp>
      <p:pic>
        <p:nvPicPr>
          <p:cNvPr id="402" name="图片 4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6" y="2545707"/>
            <a:ext cx="3590490" cy="2996844"/>
          </a:xfrm>
          <a:prstGeom prst="rect">
            <a:avLst/>
          </a:prstGeom>
        </p:spPr>
      </p:pic>
      <p:pic>
        <p:nvPicPr>
          <p:cNvPr id="403" name="图片 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88" y="2619481"/>
            <a:ext cx="4150344" cy="30237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文本框 404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接口展示</a:t>
            </a:r>
            <a:endParaRPr/>
          </a:p>
        </p:txBody>
      </p:sp>
      <p:pic>
        <p:nvPicPr>
          <p:cNvPr id="406" name="图片 4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33" y="1108048"/>
            <a:ext cx="7379134" cy="54047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文本框 40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个人认证部分</a:t>
            </a:r>
            <a:endParaRPr/>
          </a:p>
        </p:txBody>
      </p:sp>
      <p:sp>
        <p:nvSpPr>
          <p:cNvPr id="409" name="矩形: 圆角 408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410" name="矩形: 圆角 409"/>
          <p:cNvSpPr/>
          <p:nvPr/>
        </p:nvSpPr>
        <p:spPr>
          <a:xfrm>
            <a:off x="8083843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411" name="文本框 410"/>
          <p:cNvSpPr txBox="1"/>
          <p:nvPr/>
        </p:nvSpPr>
        <p:spPr>
          <a:xfrm>
            <a:off x="562510" y="2391440"/>
            <a:ext cx="2159000" cy="1739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注册：</a:t>
            </a:r>
            <a:endParaRPr/>
          </a:p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输入邮箱和密码</a:t>
            </a:r>
            <a:endParaRPr/>
          </a:p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进行登录</a:t>
            </a:r>
            <a:endParaRPr/>
          </a:p>
          <a:p>
            <a:endParaRPr lang="en-US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 lang="zh-CN" sz="1800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邮箱是用户的唯一标识</a:t>
            </a:r>
            <a:endParaRPr/>
          </a:p>
        </p:txBody>
      </p:sp>
      <p:sp>
        <p:nvSpPr>
          <p:cNvPr id="412" name="矩形: 圆角 411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接口设计</a:t>
            </a:r>
            <a:endParaRPr/>
          </a:p>
        </p:txBody>
      </p:sp>
      <p:pic>
        <p:nvPicPr>
          <p:cNvPr id="413" name="图片 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60" y="2391440"/>
            <a:ext cx="3188140" cy="3602043"/>
          </a:xfrm>
          <a:prstGeom prst="rect">
            <a:avLst/>
          </a:prstGeom>
        </p:spPr>
      </p:pic>
      <p:pic>
        <p:nvPicPr>
          <p:cNvPr id="414" name="图片 4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456" y="2573621"/>
            <a:ext cx="4282863" cy="311543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框 415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课程管理部分</a:t>
            </a:r>
            <a:endParaRPr/>
          </a:p>
        </p:txBody>
      </p:sp>
      <p:sp>
        <p:nvSpPr>
          <p:cNvPr id="417" name="矩形: 圆角 416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418" name="矩形: 圆角 417"/>
          <p:cNvSpPr/>
          <p:nvPr/>
        </p:nvSpPr>
        <p:spPr>
          <a:xfrm>
            <a:off x="8083843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419" name="文本框 418"/>
          <p:cNvSpPr txBox="1"/>
          <p:nvPr/>
        </p:nvSpPr>
        <p:spPr>
          <a:xfrm>
            <a:off x="562510" y="2391440"/>
            <a:ext cx="2159000" cy="914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创建课程：</a:t>
            </a:r>
            <a:endParaRPr/>
          </a:p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填写课程对应信息</a:t>
            </a:r>
            <a:endParaRPr/>
          </a:p>
          <a:p>
            <a:endParaRPr lang="zh-CN" sz="1800">
              <a:solidFill>
                <a:schemeClr val="accent6">
                  <a:lumMod val="60000"/>
                  <a:lumOff val="40000"/>
                  <a:alpha val="100000"/>
                </a:schemeClr>
              </a:solidFill>
            </a:endParaRPr>
          </a:p>
        </p:txBody>
      </p:sp>
      <p:sp>
        <p:nvSpPr>
          <p:cNvPr id="420" name="矩形: 圆角 419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详细设计</a:t>
            </a:r>
            <a:endParaRPr/>
          </a:p>
        </p:txBody>
      </p:sp>
      <p:pic>
        <p:nvPicPr>
          <p:cNvPr id="421" name="图片 4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520" y="2545707"/>
            <a:ext cx="3773697" cy="3305840"/>
          </a:xfrm>
          <a:prstGeom prst="rect">
            <a:avLst/>
          </a:prstGeom>
        </p:spPr>
      </p:pic>
      <p:pic>
        <p:nvPicPr>
          <p:cNvPr id="422" name="图片 4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74" y="2411966"/>
            <a:ext cx="4287467" cy="357332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文本框 423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课程管理部分</a:t>
            </a:r>
            <a:endParaRPr/>
          </a:p>
        </p:txBody>
      </p:sp>
      <p:sp>
        <p:nvSpPr>
          <p:cNvPr id="425" name="矩形: 圆角 424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426" name="矩形: 圆角 425"/>
          <p:cNvSpPr/>
          <p:nvPr/>
        </p:nvSpPr>
        <p:spPr>
          <a:xfrm>
            <a:off x="8083843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427" name="文本框 426"/>
          <p:cNvSpPr txBox="1"/>
          <p:nvPr/>
        </p:nvSpPr>
        <p:spPr>
          <a:xfrm>
            <a:off x="562510" y="2391440"/>
            <a:ext cx="215900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加入课程：</a:t>
            </a:r>
            <a:endParaRPr/>
          </a:p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检索已有课程</a:t>
            </a:r>
            <a:endParaRPr/>
          </a:p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选择课程加入</a:t>
            </a:r>
            <a:endParaRPr/>
          </a:p>
          <a:p>
            <a:endParaRPr lang="zh-CN" sz="1800">
              <a:solidFill>
                <a:schemeClr val="accent6">
                  <a:lumMod val="60000"/>
                  <a:lumOff val="40000"/>
                  <a:alpha val="100000"/>
                </a:schemeClr>
              </a:solidFill>
            </a:endParaRPr>
          </a:p>
        </p:txBody>
      </p:sp>
      <p:sp>
        <p:nvSpPr>
          <p:cNvPr id="428" name="矩形: 圆角 427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数据设计</a:t>
            </a:r>
            <a:endParaRPr/>
          </a:p>
        </p:txBody>
      </p:sp>
      <p:pic>
        <p:nvPicPr>
          <p:cNvPr id="429" name="图片 4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55" y="2619086"/>
            <a:ext cx="4730188" cy="3232461"/>
          </a:xfrm>
          <a:prstGeom prst="rect">
            <a:avLst/>
          </a:prstGeom>
        </p:spPr>
      </p:pic>
      <p:pic>
        <p:nvPicPr>
          <p:cNvPr id="430" name="图片 4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492" y="2619086"/>
            <a:ext cx="3902369" cy="29961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文本框 431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教师端</a:t>
            </a:r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——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学生管理部分</a:t>
            </a:r>
            <a:endParaRPr/>
          </a:p>
        </p:txBody>
      </p:sp>
      <p:sp>
        <p:nvSpPr>
          <p:cNvPr id="433" name="矩形: 圆角 432"/>
          <p:cNvSpPr/>
          <p:nvPr/>
        </p:nvSpPr>
        <p:spPr>
          <a:xfrm>
            <a:off x="554637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434" name="矩形: 圆角 433"/>
          <p:cNvSpPr/>
          <p:nvPr/>
        </p:nvSpPr>
        <p:spPr>
          <a:xfrm>
            <a:off x="8083843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2400" b="1">
                <a:solidFill>
                  <a:schemeClr val="bg1">
                    <a:alpha val="100000"/>
                  </a:schemeClr>
                </a:solidFill>
              </a:rPr>
              <a:t>UI</a:t>
            </a:r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设计</a:t>
            </a:r>
            <a:endParaRPr/>
          </a:p>
        </p:txBody>
      </p:sp>
      <p:sp>
        <p:nvSpPr>
          <p:cNvPr id="435" name="文本框 434"/>
          <p:cNvSpPr txBox="1"/>
          <p:nvPr/>
        </p:nvSpPr>
        <p:spPr>
          <a:xfrm>
            <a:off x="562510" y="2391440"/>
            <a:ext cx="215900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数据统计：</a:t>
            </a:r>
            <a:endParaRPr/>
          </a:p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查看学生的考勤记录</a:t>
            </a:r>
            <a:endParaRPr/>
          </a:p>
          <a:p>
            <a:r>
              <a:rPr lang="zh-CN">
                <a:solidFill>
                  <a:schemeClr val="bg2">
                    <a:lumMod val="50000"/>
                    <a:alpha val="100000"/>
                  </a:schemeClr>
                </a:solidFill>
              </a:rPr>
              <a:t>答题记录</a:t>
            </a:r>
            <a:endParaRPr/>
          </a:p>
          <a:p>
            <a:endParaRPr lang="zh-CN" sz="1800">
              <a:solidFill>
                <a:schemeClr val="accent6">
                  <a:lumMod val="60000"/>
                  <a:lumOff val="40000"/>
                  <a:alpha val="100000"/>
                </a:schemeClr>
              </a:solidFill>
            </a:endParaRPr>
          </a:p>
        </p:txBody>
      </p:sp>
      <p:sp>
        <p:nvSpPr>
          <p:cNvPr id="436" name="矩形: 圆角 435"/>
          <p:cNvSpPr/>
          <p:nvPr/>
        </p:nvSpPr>
        <p:spPr>
          <a:xfrm>
            <a:off x="3597516" y="1452282"/>
            <a:ext cx="2154089" cy="749191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数据设计</a:t>
            </a:r>
            <a:endParaRPr/>
          </a:p>
        </p:txBody>
      </p:sp>
      <p:pic>
        <p:nvPicPr>
          <p:cNvPr id="437" name="图片 4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239" y="2545707"/>
            <a:ext cx="5483297" cy="3920491"/>
          </a:xfrm>
          <a:prstGeom prst="rect">
            <a:avLst/>
          </a:prstGeom>
        </p:spPr>
      </p:pic>
      <p:pic>
        <p:nvPicPr>
          <p:cNvPr id="438" name="图片 4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130" y="2391440"/>
            <a:ext cx="3374490" cy="431229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文本框 439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接口接入</a:t>
            </a:r>
            <a:endParaRPr/>
          </a:p>
        </p:txBody>
      </p:sp>
      <p:pic>
        <p:nvPicPr>
          <p:cNvPr id="441" name="图片 4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3" y="2960135"/>
            <a:ext cx="5221040" cy="1542382"/>
          </a:xfrm>
          <a:prstGeom prst="rect">
            <a:avLst/>
          </a:prstGeom>
        </p:spPr>
      </p:pic>
      <p:pic>
        <p:nvPicPr>
          <p:cNvPr id="442" name="图片 4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395" y="1349328"/>
            <a:ext cx="5821773" cy="387293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文本框 443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演示视频</a:t>
            </a:r>
            <a:endParaRPr/>
          </a:p>
        </p:txBody>
      </p:sp>
      <p:pic>
        <p:nvPicPr>
          <p:cNvPr id="445" name="Desktop 2024.11.08 - 13.52.20.03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000" r="-1000"/>
          <a:stretch>
            <a:fillRect/>
          </a:stretch>
        </p:blipFill>
        <p:spPr>
          <a:xfrm>
            <a:off x="2120455" y="1437311"/>
            <a:ext cx="7831453" cy="4336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15" fill="hold"/>
                                        <p:tgtEl>
                                          <p:spTgt spid="4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45"/>
                    </p:tgtEl>
                  </p:cond>
                </p:stCondLst>
                <p:endSync evt="on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5"/>
                  </p:tgtEl>
                </p:cond>
              </p:nextCondLst>
            </p:seq>
            <p:seq concurrent="1" nextAc="seek">
              <p:cTn id="12"/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4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448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06</a:t>
            </a:r>
            <a:endParaRPr/>
          </a:p>
        </p:txBody>
      </p:sp>
      <p:sp>
        <p:nvSpPr>
          <p:cNvPr id="449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450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451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452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3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4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5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6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7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8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59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0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1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462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463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4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5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6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7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8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69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70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71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72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473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474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75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76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77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78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79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80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81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82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483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图片 4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68" y="2029365"/>
            <a:ext cx="7004304" cy="4120895"/>
          </a:xfrm>
          <a:prstGeom prst="rect">
            <a:avLst/>
          </a:prstGeom>
        </p:spPr>
      </p:pic>
      <p:sp>
        <p:nvSpPr>
          <p:cNvPr id="486" name="文本框 485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图片 4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00" y="1039368"/>
            <a:ext cx="2292096" cy="5126736"/>
          </a:xfrm>
          <a:prstGeom prst="rect">
            <a:avLst/>
          </a:prstGeom>
        </p:spPr>
      </p:pic>
      <p:pic>
        <p:nvPicPr>
          <p:cNvPr id="489" name="图片 4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59" y="691896"/>
            <a:ext cx="4005072" cy="5474208"/>
          </a:xfrm>
          <a:prstGeom prst="rect">
            <a:avLst/>
          </a:prstGeom>
        </p:spPr>
      </p:pic>
      <p:sp>
        <p:nvSpPr>
          <p:cNvPr id="490" name="文本框 489"/>
          <p:cNvSpPr txBox="1"/>
          <p:nvPr/>
        </p:nvSpPr>
        <p:spPr>
          <a:xfrm>
            <a:off x="535584" y="612799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管理员详细设计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矩形: 圆角 491"/>
          <p:cNvSpPr/>
          <p:nvPr/>
        </p:nvSpPr>
        <p:spPr>
          <a:xfrm>
            <a:off x="1834214" y="621223"/>
            <a:ext cx="1679721" cy="577850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493" name="矩形: 圆角 492"/>
          <p:cNvSpPr/>
          <p:nvPr/>
        </p:nvSpPr>
        <p:spPr>
          <a:xfrm>
            <a:off x="7733402" y="621223"/>
            <a:ext cx="1679702" cy="577850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494" name="文本框 493"/>
          <p:cNvSpPr txBox="1"/>
          <p:nvPr/>
        </p:nvSpPr>
        <p:spPr>
          <a:xfrm>
            <a:off x="1297207" y="2183966"/>
            <a:ext cx="2946400" cy="3111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查看加入</a:t>
            </a:r>
            <a:r>
              <a:rPr lang="en-US" b="1">
                <a:solidFill>
                  <a:schemeClr val="bg2">
                    <a:lumMod val="50000"/>
                    <a:alpha val="100000"/>
                  </a:schemeClr>
                </a:solidFill>
              </a:rPr>
              <a:t>/</a:t>
            </a:r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创建的题库列表</a:t>
            </a:r>
            <a:endParaRPr/>
          </a:p>
          <a:p>
            <a:endParaRPr lang="en-US" b="1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 lang="zh-CN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题库列表直接显示在左侧，右侧默认展示全部题目</a:t>
            </a:r>
            <a:endParaRPr/>
          </a:p>
          <a:p>
            <a:endParaRPr lang="en-US" b="1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查看每个题库里的题目</a:t>
            </a:r>
            <a:endParaRPr/>
          </a:p>
          <a:p>
            <a:endParaRPr lang="en-US" b="1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 lang="zh-CN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点击题库列表中一栏，右侧展示该题库的所有题目</a:t>
            </a:r>
            <a:endParaRPr/>
          </a:p>
          <a:p>
            <a:endParaRPr lang="en-US" b="1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endParaRPr lang="zh-CN" b="1">
              <a:solidFill>
                <a:schemeClr val="bg2">
                  <a:lumMod val="50000"/>
                  <a:alpha val="100000"/>
                </a:schemeClr>
              </a:solidFill>
            </a:endParaRPr>
          </a:p>
        </p:txBody>
      </p:sp>
      <p:pic>
        <p:nvPicPr>
          <p:cNvPr id="495" name="图片 4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72" y="1951153"/>
            <a:ext cx="6371162" cy="3132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文本框 496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accent4">
                    <a:alpha val="100000"/>
                  </a:schemeClr>
                </a:solidFill>
              </a:rPr>
              <a:t>CodeArts</a:t>
            </a:r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展示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CFACCF-7A07-897F-7177-EE0C7844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25" y="1620173"/>
            <a:ext cx="10140950" cy="466220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矩形: 圆角 499"/>
          <p:cNvSpPr/>
          <p:nvPr/>
        </p:nvSpPr>
        <p:spPr>
          <a:xfrm>
            <a:off x="1834214" y="621223"/>
            <a:ext cx="1679721" cy="577850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501" name="矩形: 圆角 500"/>
          <p:cNvSpPr/>
          <p:nvPr/>
        </p:nvSpPr>
        <p:spPr>
          <a:xfrm>
            <a:off x="7746495" y="621223"/>
            <a:ext cx="1679702" cy="577850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502" name="文本框 501"/>
          <p:cNvSpPr txBox="1"/>
          <p:nvPr/>
        </p:nvSpPr>
        <p:spPr>
          <a:xfrm>
            <a:off x="1790672" y="2514600"/>
            <a:ext cx="2946400" cy="914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查看、修改题目</a:t>
            </a:r>
            <a:endParaRPr/>
          </a:p>
          <a:p>
            <a:endParaRPr lang="en-US" b="1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endParaRPr lang="zh-CN" b="1">
              <a:solidFill>
                <a:schemeClr val="bg2">
                  <a:lumMod val="50000"/>
                  <a:alpha val="100000"/>
                </a:schemeClr>
              </a:solidFill>
            </a:endParaRPr>
          </a:p>
        </p:txBody>
      </p:sp>
      <p:pic>
        <p:nvPicPr>
          <p:cNvPr id="503" name="图片 5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39" y="1727654"/>
            <a:ext cx="2313226" cy="3022184"/>
          </a:xfrm>
          <a:prstGeom prst="rect">
            <a:avLst/>
          </a:prstGeom>
        </p:spPr>
      </p:pic>
      <p:pic>
        <p:nvPicPr>
          <p:cNvPr id="504" name="图片 5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34" y="2637774"/>
            <a:ext cx="5185392" cy="108099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矩形: 圆角 505"/>
          <p:cNvSpPr/>
          <p:nvPr/>
        </p:nvSpPr>
        <p:spPr>
          <a:xfrm>
            <a:off x="1834214" y="621223"/>
            <a:ext cx="1679721" cy="577850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507" name="矩形: 圆角 506"/>
          <p:cNvSpPr/>
          <p:nvPr/>
        </p:nvSpPr>
        <p:spPr>
          <a:xfrm>
            <a:off x="7746495" y="621223"/>
            <a:ext cx="1679702" cy="577850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508" name="文本框 507"/>
          <p:cNvSpPr txBox="1"/>
          <p:nvPr/>
        </p:nvSpPr>
        <p:spPr>
          <a:xfrm>
            <a:off x="1790672" y="2207556"/>
            <a:ext cx="2946400" cy="1460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添加题目</a:t>
            </a:r>
            <a:endParaRPr/>
          </a:p>
          <a:p>
            <a:endParaRPr lang="en-US" b="1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 lang="zh-CN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根据所选题目类别，实现两种添加方式，选择题有选项输入栏，其他题型没有</a:t>
            </a:r>
            <a:endParaRPr/>
          </a:p>
        </p:txBody>
      </p:sp>
      <p:pic>
        <p:nvPicPr>
          <p:cNvPr id="509" name="图片 5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035" y="1951684"/>
            <a:ext cx="2360971" cy="3307019"/>
          </a:xfrm>
          <a:prstGeom prst="rect">
            <a:avLst/>
          </a:prstGeom>
        </p:spPr>
      </p:pic>
      <p:pic>
        <p:nvPicPr>
          <p:cNvPr id="510" name="图片 5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87" y="2317266"/>
            <a:ext cx="2648807" cy="257585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矩形: 圆角 511"/>
          <p:cNvSpPr/>
          <p:nvPr/>
        </p:nvSpPr>
        <p:spPr>
          <a:xfrm>
            <a:off x="1834214" y="621223"/>
            <a:ext cx="1679721" cy="577850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功能概述</a:t>
            </a:r>
            <a:endParaRPr/>
          </a:p>
        </p:txBody>
      </p:sp>
      <p:sp>
        <p:nvSpPr>
          <p:cNvPr id="513" name="矩形: 圆角 512"/>
          <p:cNvSpPr/>
          <p:nvPr/>
        </p:nvSpPr>
        <p:spPr>
          <a:xfrm>
            <a:off x="7746495" y="621223"/>
            <a:ext cx="1679702" cy="577850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400" b="1">
                <a:solidFill>
                  <a:schemeClr val="bg1">
                    <a:alpha val="100000"/>
                  </a:schemeClr>
                </a:solidFill>
              </a:rPr>
              <a:t>代码实现</a:t>
            </a:r>
            <a:endParaRPr/>
          </a:p>
        </p:txBody>
      </p:sp>
      <p:sp>
        <p:nvSpPr>
          <p:cNvPr id="514" name="文本框 513"/>
          <p:cNvSpPr txBox="1"/>
          <p:nvPr/>
        </p:nvSpPr>
        <p:spPr>
          <a:xfrm>
            <a:off x="1834214" y="2002200"/>
            <a:ext cx="294640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>
                <a:solidFill>
                  <a:schemeClr val="bg2">
                    <a:lumMod val="50000"/>
                    <a:alpha val="100000"/>
                  </a:schemeClr>
                </a:solidFill>
              </a:rPr>
              <a:t>查询题目</a:t>
            </a:r>
            <a:endParaRPr/>
          </a:p>
          <a:p>
            <a:endParaRPr lang="en-US" b="1">
              <a:solidFill>
                <a:schemeClr val="bg2">
                  <a:lumMod val="50000"/>
                  <a:alpha val="100000"/>
                </a:schemeClr>
              </a:solidFill>
            </a:endParaRPr>
          </a:p>
          <a:p>
            <a:r>
              <a:rPr lang="zh-CN">
                <a:solidFill>
                  <a:schemeClr val="accent6">
                    <a:lumMod val="60000"/>
                    <a:lumOff val="40000"/>
                    <a:alpha val="100000"/>
                  </a:schemeClr>
                </a:solidFill>
              </a:rPr>
              <a:t>在右侧搜索框根据题目名称进行关键字匹配。</a:t>
            </a:r>
            <a:endParaRPr/>
          </a:p>
        </p:txBody>
      </p:sp>
      <p:pic>
        <p:nvPicPr>
          <p:cNvPr id="515" name="图片 5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33" y="3508967"/>
            <a:ext cx="9517925" cy="7914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4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组合 20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518" name="组合 21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519" name="椭圆 4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20" name="椭圆 4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21" name="椭圆 4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22" name="椭圆 4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23" name="椭圆 4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24" name="椭圆 4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25" name="椭圆 5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26" name="椭圆 5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27" name="椭圆 5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28" name="椭圆 5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529" name="组合 22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530" name="椭圆 3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31" name="椭圆 3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32" name="椭圆 3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33" name="椭圆 3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34" name="椭圆 3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35" name="椭圆 3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36" name="椭圆 4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37" name="椭圆 4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38" name="椭圆 4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39" name="椭圆 4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540" name="组合 23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541" name="椭圆 24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42" name="椭圆 25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43" name="椭圆 26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44" name="椭圆 27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45" name="椭圆 28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46" name="椭圆 29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47" name="椭圆 30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48" name="椭圆 31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49" name="椭圆 32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50" name="椭圆 33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  <p:sp>
        <p:nvSpPr>
          <p:cNvPr id="551" name="文本框 63"/>
          <p:cNvSpPr txBox="1"/>
          <p:nvPr/>
        </p:nvSpPr>
        <p:spPr>
          <a:xfrm>
            <a:off x="772928" y="2460433"/>
            <a:ext cx="6459855" cy="497348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lvl="0" indent="0" algn="l" defTabSz="914400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1" u="none" strike="noStrike" spc="0" baseline="0">
                <a:ln w="19050">
                  <a:noFill/>
                </a:ln>
                <a:solidFill>
                  <a:schemeClr val="accent4">
                    <a:lumMod val="40000"/>
                    <a:lumOff val="60000"/>
                    <a:alpha val="100000"/>
                  </a:schemeClr>
                </a:solidFill>
                <a:effectLst/>
                <a:latin typeface="Arial Black"/>
                <a:ea typeface="微软雅黑"/>
                <a:cs typeface="Arial Black"/>
              </a:rPr>
              <a:t>THANK YOU FOR WATCHING</a:t>
            </a:r>
            <a:endParaRPr/>
          </a:p>
        </p:txBody>
      </p:sp>
      <p:grpSp>
        <p:nvGrpSpPr>
          <p:cNvPr id="552" name="组合 64"/>
          <p:cNvGrpSpPr/>
          <p:nvPr/>
        </p:nvGrpSpPr>
        <p:grpSpPr>
          <a:xfrm>
            <a:off x="2046331" y="1766835"/>
            <a:ext cx="1387196" cy="1387196"/>
            <a:chOff x="2812254" y="402302"/>
            <a:chExt cx="2090932" cy="2090932"/>
          </a:xfrm>
        </p:grpSpPr>
        <p:sp>
          <p:nvSpPr>
            <p:cNvPr id="553" name="缺角矩形 65"/>
            <p:cNvSpPr/>
            <p:nvPr/>
          </p:nvSpPr>
          <p:spPr>
            <a:xfrm>
              <a:off x="3933417" y="506992"/>
              <a:ext cx="740370" cy="740370"/>
            </a:xfrm>
            <a:prstGeom prst="plaque">
              <a:avLst>
                <a:gd name="adj" fmla="val 50000"/>
              </a:avLst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思源黑体 CN Medium"/>
                <a:cs typeface="+mn-cs"/>
              </a:endParaRPr>
            </a:p>
          </p:txBody>
        </p:sp>
        <p:sp>
          <p:nvSpPr>
            <p:cNvPr id="554" name="椭圆 66"/>
            <p:cNvSpPr/>
            <p:nvPr/>
          </p:nvSpPr>
          <p:spPr>
            <a:xfrm>
              <a:off x="2812254" y="402302"/>
              <a:ext cx="2090932" cy="2090932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39000">
                    <a:srgbClr val="00CCFF"/>
                  </a:gs>
                  <a:gs pos="75000">
                    <a:sysClr val="window" lastClr="FFFFFF">
                      <a:alpha val="0"/>
                    </a:sysClr>
                  </a:gs>
                </a:gsLst>
                <a:lin ang="16200000" scaled="0"/>
              </a:gradFill>
              <a:prstDash val="solid"/>
              <a:miter lim="800000"/>
            </a:ln>
            <a:effectLst/>
            <a:scene3d>
              <a:camera prst="perspectiveRelaxed" fov="4800000">
                <a:rot lat="17400000" lon="300000" rev="1500000"/>
              </a:camera>
              <a:lightRig rig="threePt" dir="t"/>
            </a:scene3d>
            <a:sp3d prstMaterial="softEdge"/>
          </p:spPr>
          <p:txBody>
            <a:bodyPr rtlCol="0" anchor="ctr"/>
            <a:lstStyle/>
            <a:p>
              <a:pPr marL="0" lvl="0" indent="0" algn="ctr" defTabSz="914400">
                <a:lnSpc>
                  <a:spcPct val="100000"/>
                </a:lnSpc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等线"/>
                  <a:ea typeface="等线"/>
                  <a:cs typeface="+mn-cs"/>
                </a:defRPr>
              </a:pPr>
              <a:endParaRPr lang="zh-CN" sz="1800" b="0" i="0" u="none" strike="noStrike" spc="0" baseline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latin typeface="思源宋体 CN"/>
                <a:ea typeface="OPPOSans R"/>
                <a:cs typeface="+mn-cs"/>
              </a:endParaRPr>
            </a:p>
          </p:txBody>
        </p:sp>
      </p:grpSp>
      <p:sp>
        <p:nvSpPr>
          <p:cNvPr id="555" name="文本框 68"/>
          <p:cNvSpPr txBox="1"/>
          <p:nvPr/>
        </p:nvSpPr>
        <p:spPr>
          <a:xfrm>
            <a:off x="664924" y="2957504"/>
            <a:ext cx="7656115" cy="132343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/>
            <a:r>
              <a:rPr lang="zh-CN" sz="7200" b="1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思源宋体 CN Heavy"/>
              </a:rPr>
              <a:t>感谢您的观看聆听</a:t>
            </a:r>
            <a:endParaRPr lang="zh-CN" sz="7200" b="1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Microsoft YaHei"/>
              <a:ea typeface="Microsoft YaHei"/>
              <a:cs typeface="思源宋体 CN Heavy"/>
            </a:endParaRPr>
          </a:p>
        </p:txBody>
      </p:sp>
      <p:cxnSp>
        <p:nvCxnSpPr>
          <p:cNvPr id="556" name="直线连接符 9"/>
          <p:cNvCxnSpPr/>
          <p:nvPr/>
        </p:nvCxnSpPr>
        <p:spPr>
          <a:xfrm>
            <a:off x="3474720" y="4574345"/>
            <a:ext cx="441960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文本框 557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目前成果</a:t>
            </a:r>
            <a:endParaRPr/>
          </a:p>
        </p:txBody>
      </p:sp>
      <p:sp>
        <p:nvSpPr>
          <p:cNvPr id="559" name="文本框 558"/>
          <p:cNvSpPr txBox="1"/>
          <p:nvPr/>
        </p:nvSpPr>
        <p:spPr>
          <a:xfrm>
            <a:off x="899032" y="1108048"/>
            <a:ext cx="10420350" cy="5029200"/>
          </a:xfrm>
          <a:prstGeom prst="rect">
            <a:avLst/>
          </a:prstGeom>
          <a:ln w="12700"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 b="1">
                <a:solidFill>
                  <a:schemeClr val="accent1">
                    <a:lumMod val="75000"/>
                    <a:alpha val="100000"/>
                  </a:schemeClr>
                </a:solidFill>
              </a:rPr>
              <a:t>完整详尽的需求规格说明书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功能框架图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功能需求：需求描述、流程图、用例图、用例规约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非功能需求：性能需求、界面需求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原型和页面跳转等</a:t>
            </a:r>
            <a:endParaRPr/>
          </a:p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 b="1">
                <a:solidFill>
                  <a:schemeClr val="accent4">
                    <a:alpha val="100000"/>
                  </a:schemeClr>
                </a:solidFill>
              </a:rPr>
              <a:t>完整详尽的概要设计说明书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系统架构设计、技术框架设计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数据设计：数据表和</a:t>
            </a:r>
            <a:r>
              <a:rPr lang="en-US" sz="1800">
                <a:solidFill>
                  <a:schemeClr val="accent4">
                    <a:alpha val="100000"/>
                  </a:schemeClr>
                </a:solidFill>
              </a:rPr>
              <a:t>E-R</a:t>
            </a: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图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界面设计等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560"/>
          <p:cNvSpPr txBox="1"/>
          <p:nvPr/>
        </p:nvSpPr>
        <p:spPr>
          <a:xfrm>
            <a:off x="899032" y="530198"/>
            <a:ext cx="102743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sz="3200" b="1">
                <a:solidFill>
                  <a:schemeClr val="accent4">
                    <a:alpha val="100000"/>
                  </a:schemeClr>
                </a:solidFill>
              </a:rPr>
              <a:t>目前成果</a:t>
            </a:r>
            <a:endParaRPr/>
          </a:p>
        </p:txBody>
      </p:sp>
      <p:sp>
        <p:nvSpPr>
          <p:cNvPr id="562" name="文本框 561"/>
          <p:cNvSpPr txBox="1"/>
          <p:nvPr/>
        </p:nvSpPr>
        <p:spPr>
          <a:xfrm>
            <a:off x="885825" y="1199540"/>
            <a:ext cx="10420350" cy="5575300"/>
          </a:xfrm>
          <a:prstGeom prst="rect">
            <a:avLst/>
          </a:prstGeom>
          <a:ln w="12700"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详细设计说明书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序列图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类图</a:t>
            </a:r>
            <a:endParaRPr/>
          </a:p>
          <a:p>
            <a:pPr marL="285750" lvl="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接口设计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en-US" sz="1800">
                <a:solidFill>
                  <a:schemeClr val="accent4">
                    <a:alpha val="100000"/>
                  </a:schemeClr>
                </a:solidFill>
              </a:rPr>
              <a:t>RESTful</a:t>
            </a: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风格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使用</a:t>
            </a:r>
            <a:r>
              <a:rPr lang="en-US" sz="1800">
                <a:solidFill>
                  <a:schemeClr val="accent4">
                    <a:alpha val="100000"/>
                  </a:schemeClr>
                </a:solidFill>
              </a:rPr>
              <a:t>APIFOX</a:t>
            </a: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平台：方便共享、</a:t>
            </a:r>
            <a:r>
              <a:rPr lang="en-US" sz="1800">
                <a:solidFill>
                  <a:schemeClr val="accent4">
                    <a:alpha val="100000"/>
                  </a:schemeClr>
                </a:solidFill>
              </a:rPr>
              <a:t>MOCK</a:t>
            </a: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、自动化测试等</a:t>
            </a:r>
            <a:endParaRPr/>
          </a:p>
          <a:p>
            <a:pPr marL="285750" lvl="0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代码实现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学生端：使用</a:t>
            </a:r>
            <a:r>
              <a:rPr lang="en-US" sz="1800">
                <a:solidFill>
                  <a:schemeClr val="accent4">
                    <a:alpha val="100000"/>
                  </a:schemeClr>
                </a:solidFill>
              </a:rPr>
              <a:t>Flutter</a:t>
            </a: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框架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网页端：使用</a:t>
            </a:r>
            <a:r>
              <a:rPr lang="en-US" sz="1800">
                <a:solidFill>
                  <a:schemeClr val="accent4">
                    <a:alpha val="100000"/>
                  </a:schemeClr>
                </a:solidFill>
              </a:rPr>
              <a:t>Vue</a:t>
            </a: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框架</a:t>
            </a:r>
            <a:endParaRPr/>
          </a:p>
          <a:p>
            <a:pPr marL="742950" lvl="1" indent="-285750">
              <a:lnSpc>
                <a:spcPct val="200000"/>
              </a:lnSpc>
              <a:buFont typeface="Wingdings" charset="2"/>
              <a:buChar char="l"/>
            </a:pPr>
            <a:r>
              <a:rPr lang="zh-CN" sz="1800">
                <a:solidFill>
                  <a:schemeClr val="accent4">
                    <a:alpha val="100000"/>
                  </a:schemeClr>
                </a:solidFill>
              </a:rPr>
              <a:t>后端：使用</a:t>
            </a:r>
            <a:r>
              <a:rPr lang="en-US" sz="1800">
                <a:solidFill>
                  <a:schemeClr val="accent4">
                    <a:alpha val="100000"/>
                  </a:schemeClr>
                </a:solidFill>
              </a:rPr>
              <a:t>Spring Boot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alpha val="100000"/>
              </a:schemeClr>
            </a:gs>
            <a:gs pos="100000">
              <a:schemeClr val="accent1">
                <a:lumMod val="20000"/>
                <a:lumOff val="80000"/>
                <a:alpha val="100000"/>
              </a:schemeClr>
            </a:gs>
          </a:gsLst>
          <a:lin ang="16200000" scaled="1"/>
        </a:gradFill>
        <a:effectLst/>
      </p:bgPr>
    </p:bg>
    <p:spTree>
      <p:nvGrpSpPr>
        <p:cNvPr id="1" name="" descr="{&quot;isTemplate&quot;:true,&quot;type&quot;:2,&quot;originSlideId&quot;:&quot;00000c&quot;}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任意多边形: 形状 2"/>
          <p:cNvSpPr/>
          <p:nvPr/>
        </p:nvSpPr>
        <p:spPr>
          <a:xfrm>
            <a:off x="4411579" y="1756612"/>
            <a:ext cx="3368842" cy="1696453"/>
          </a:xfrm>
          <a:custGeom>
            <a:avLst/>
            <a:gdLst>
              <a:gd name="connsiteX0" fmla="*/ 1684421 w 3368842"/>
              <a:gd name="connsiteY0" fmla="*/ 0 h 1696453"/>
              <a:gd name="connsiteX1" fmla="*/ 3368842 w 3368842"/>
              <a:gd name="connsiteY1" fmla="*/ 1684421 h 1696453"/>
              <a:gd name="connsiteX2" fmla="*/ 3368235 w 3368842"/>
              <a:gd name="connsiteY2" fmla="*/ 1696453 h 1696453"/>
              <a:gd name="connsiteX3" fmla="*/ 608 w 3368842"/>
              <a:gd name="connsiteY3" fmla="*/ 1696453 h 1696453"/>
              <a:gd name="connsiteX4" fmla="*/ 0 w 3368842"/>
              <a:gd name="connsiteY4" fmla="*/ 1684421 h 1696453"/>
              <a:gd name="connsiteX5" fmla="*/ 1684421 w 3368842"/>
              <a:gd name="connsiteY5" fmla="*/ 0 h 16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842" h="1696453">
                <a:moveTo>
                  <a:pt x="1684421" y="0"/>
                </a:moveTo>
                <a:cubicBezTo>
                  <a:pt x="2614701" y="0"/>
                  <a:pt x="3368842" y="754141"/>
                  <a:pt x="3368842" y="1684421"/>
                </a:cubicBezTo>
                <a:lnTo>
                  <a:pt x="3368235" y="1696453"/>
                </a:lnTo>
                <a:lnTo>
                  <a:pt x="608" y="1696453"/>
                </a:lnTo>
                <a:lnTo>
                  <a:pt x="0" y="1684421"/>
                </a:lnTo>
                <a:cubicBezTo>
                  <a:pt x="0" y="754141"/>
                  <a:pt x="754141" y="0"/>
                  <a:pt x="168442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zh-CN" sz="1800" b="0" i="0" u="none" strike="noStrike" spc="0" baseline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latin typeface="思源宋体 CN"/>
              <a:ea typeface="思源宋体 CN"/>
              <a:cs typeface="+mn-cs"/>
            </a:endParaRPr>
          </a:p>
        </p:txBody>
      </p:sp>
      <p:sp>
        <p:nvSpPr>
          <p:cNvPr id="565" name="文本框 3"/>
          <p:cNvSpPr txBox="1"/>
          <p:nvPr/>
        </p:nvSpPr>
        <p:spPr>
          <a:xfrm>
            <a:off x="4832684" y="2321004"/>
            <a:ext cx="2527300" cy="10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6600" b="1" u="none" strike="noStrike" spc="0" baseline="0">
                <a:ln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effectLst/>
                <a:latin typeface="Arial Black"/>
                <a:ea typeface="思源宋体 CN"/>
                <a:cs typeface="Arial Black"/>
              </a:rPr>
              <a:t>01</a:t>
            </a:r>
            <a:endParaRPr lang="zh-CN" sz="6600" b="1" u="none" strike="noStrike" spc="0" baseline="0">
              <a:ln>
                <a:noFill/>
              </a:ln>
              <a:solidFill>
                <a:srgbClr val="0000CC">
                  <a:alpha val="100000"/>
                </a:srgbClr>
              </a:solidFill>
              <a:effectLst/>
              <a:latin typeface="Arial Black"/>
              <a:ea typeface="思源宋体 CN"/>
              <a:cs typeface="Arial Black"/>
            </a:endParaRPr>
          </a:p>
        </p:txBody>
      </p:sp>
      <p:sp>
        <p:nvSpPr>
          <p:cNvPr id="566" name="文本框 8" descr="{&quot;isTemplate&quot;:true,&quot;type&quot;:&quot;title&quot;,&quot;canOmit&quot;:false,&quot;range&quot;:0}"/>
          <p:cNvSpPr txBox="1"/>
          <p:nvPr/>
        </p:nvSpPr>
        <p:spPr>
          <a:xfrm>
            <a:off x="3445669" y="4151066"/>
            <a:ext cx="5302250" cy="79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  <a:cs typeface="+mn-cs"/>
              </a:rPr>
              <a:t>汇报者：</a:t>
            </a:r>
            <a:r>
              <a:rPr lang="en-US" altLang="zh-CN" sz="4600" b="1" dirty="0">
                <a:solidFill>
                  <a:schemeClr val="accent3">
                    <a:alpha val="100000"/>
                  </a:schemeClr>
                </a:solidFill>
                <a:latin typeface="Microsoft YaHei"/>
                <a:ea typeface="Microsoft YaHei"/>
              </a:rPr>
              <a:t>XXX</a:t>
            </a:r>
            <a:endParaRPr dirty="0"/>
          </a:p>
        </p:txBody>
      </p:sp>
      <p:grpSp>
        <p:nvGrpSpPr>
          <p:cNvPr id="567" name="组合 6"/>
          <p:cNvGrpSpPr/>
          <p:nvPr/>
        </p:nvGrpSpPr>
        <p:grpSpPr>
          <a:xfrm rot="5400000">
            <a:off x="10803527" y="1100504"/>
            <a:ext cx="1091123" cy="319405"/>
            <a:chOff x="384897" y="6324600"/>
            <a:chExt cx="1091123" cy="319405"/>
          </a:xfrm>
        </p:grpSpPr>
        <p:grpSp>
          <p:nvGrpSpPr>
            <p:cNvPr id="568" name="组合 7"/>
            <p:cNvGrpSpPr/>
            <p:nvPr/>
          </p:nvGrpSpPr>
          <p:grpSpPr>
            <a:xfrm>
              <a:off x="384897" y="6324600"/>
              <a:ext cx="1091123" cy="45719"/>
              <a:chOff x="390206" y="6324600"/>
              <a:chExt cx="1091123" cy="45719"/>
            </a:xfrm>
          </p:grpSpPr>
          <p:sp>
            <p:nvSpPr>
              <p:cNvPr id="569" name="椭圆 3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0" name="椭圆 3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1" name="椭圆 3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2" name="椭圆 4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3" name="椭圆 4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4" name="椭圆 4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5" name="椭圆 4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6" name="椭圆 4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7" name="椭圆 4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78" name="椭圆 4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579" name="组合 10"/>
            <p:cNvGrpSpPr/>
            <p:nvPr/>
          </p:nvGrpSpPr>
          <p:grpSpPr>
            <a:xfrm>
              <a:off x="384897" y="6461443"/>
              <a:ext cx="1091123" cy="45719"/>
              <a:chOff x="390206" y="6324600"/>
              <a:chExt cx="1091123" cy="45719"/>
            </a:xfrm>
          </p:grpSpPr>
          <p:sp>
            <p:nvSpPr>
              <p:cNvPr id="580" name="椭圆 2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1" name="椭圆 2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2" name="椭圆 2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3" name="椭圆 3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4" name="椭圆 3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5" name="椭圆 3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6" name="椭圆 3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7" name="椭圆 3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8" name="椭圆 3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89" name="椭圆 3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  <p:grpSp>
          <p:nvGrpSpPr>
            <p:cNvPr id="590" name="组合 16"/>
            <p:cNvGrpSpPr/>
            <p:nvPr/>
          </p:nvGrpSpPr>
          <p:grpSpPr>
            <a:xfrm>
              <a:off x="384897" y="6598286"/>
              <a:ext cx="1091123" cy="45719"/>
              <a:chOff x="390206" y="6324600"/>
              <a:chExt cx="1091123" cy="45719"/>
            </a:xfrm>
          </p:grpSpPr>
          <p:sp>
            <p:nvSpPr>
              <p:cNvPr id="591" name="椭圆 17"/>
              <p:cNvSpPr/>
              <p:nvPr/>
            </p:nvSpPr>
            <p:spPr>
              <a:xfrm>
                <a:off x="39020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2" name="椭圆 18"/>
              <p:cNvSpPr/>
              <p:nvPr/>
            </p:nvSpPr>
            <p:spPr>
              <a:xfrm>
                <a:off x="50636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3" name="椭圆 19"/>
              <p:cNvSpPr/>
              <p:nvPr/>
            </p:nvSpPr>
            <p:spPr>
              <a:xfrm>
                <a:off x="62251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4" name="椭圆 20"/>
              <p:cNvSpPr/>
              <p:nvPr/>
            </p:nvSpPr>
            <p:spPr>
              <a:xfrm>
                <a:off x="73867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5" name="椭圆 21"/>
              <p:cNvSpPr/>
              <p:nvPr/>
            </p:nvSpPr>
            <p:spPr>
              <a:xfrm>
                <a:off x="85483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6" name="椭圆 22"/>
              <p:cNvSpPr/>
              <p:nvPr/>
            </p:nvSpPr>
            <p:spPr>
              <a:xfrm>
                <a:off x="970986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7" name="椭圆 23"/>
              <p:cNvSpPr/>
              <p:nvPr/>
            </p:nvSpPr>
            <p:spPr>
              <a:xfrm>
                <a:off x="1087142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8" name="椭圆 24"/>
              <p:cNvSpPr/>
              <p:nvPr/>
            </p:nvSpPr>
            <p:spPr>
              <a:xfrm>
                <a:off x="1203298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599" name="椭圆 25"/>
              <p:cNvSpPr/>
              <p:nvPr/>
            </p:nvSpPr>
            <p:spPr>
              <a:xfrm>
                <a:off x="1319454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  <p:sp>
            <p:nvSpPr>
              <p:cNvPr id="600" name="椭圆 26"/>
              <p:cNvSpPr/>
              <p:nvPr/>
            </p:nvSpPr>
            <p:spPr>
              <a:xfrm>
                <a:off x="1435610" y="6324600"/>
                <a:ext cx="45719" cy="4571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lvl="0" indent="0"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 sz="1800">
                    <a:solidFill>
                      <a:schemeClr val="tx1">
                        <a:alpha val="100000"/>
                      </a:schemeClr>
                    </a:solidFill>
                    <a:latin typeface="等线"/>
                    <a:ea typeface="等线"/>
                    <a:cs typeface="+mn-cs"/>
                  </a:defRPr>
                </a:pPr>
                <a:endParaRPr lang="zh-CN" sz="1800" b="0" i="0" u="none" strike="noStrike" spc="0" baseline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latin typeface="思源宋体 CN"/>
                  <a:ea typeface="思源宋体 CN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template_ppt_simple_geometry_blue">
      <a:dk1>
        <a:srgbClr val="000000"/>
      </a:dk1>
      <a:lt1>
        <a:srgbClr val="FFFFFF"/>
      </a:lt1>
      <a:dk2>
        <a:srgbClr val="262C32"/>
      </a:dk2>
      <a:lt2>
        <a:srgbClr val="EAF3FF"/>
      </a:lt2>
      <a:accent1>
        <a:srgbClr val="1D6EFC"/>
      </a:accent1>
      <a:accent2>
        <a:srgbClr val="7FADFE"/>
      </a:accent2>
      <a:accent3>
        <a:srgbClr val="4186FF"/>
      </a:accent3>
      <a:accent4>
        <a:srgbClr val="1555DB"/>
      </a:accent4>
      <a:accent5>
        <a:srgbClr val="3BBEFE"/>
      </a:accent5>
      <a:accent6>
        <a:srgbClr val="536DFE"/>
      </a:accent6>
      <a:hlink>
        <a:srgbClr val="175CEB"/>
      </a:hlink>
      <a:folHlink>
        <a:srgbClr val="81868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1422</Words>
  <PresentationFormat>宽屏</PresentationFormat>
  <Paragraphs>237</Paragraphs>
  <Slides>63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-apple-system</vt:lpstr>
      <vt:lpstr>Microsoft YaHei Light</vt:lpstr>
      <vt:lpstr>SimHei</vt:lpstr>
      <vt:lpstr>思源宋体 CN</vt:lpstr>
      <vt:lpstr>Microsoft YaHei</vt:lpstr>
      <vt:lpstr>Arial</vt:lpstr>
      <vt:lpstr>Arial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2024-11-08T14:09:56Z</dcterms:created>
  <dcterms:modified xsi:type="dcterms:W3CDTF">2025-06-07T13:49:55Z</dcterms:modified>
</cp:coreProperties>
</file>